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1" r:id="rId1"/>
  </p:sldMasterIdLst>
  <p:notesMasterIdLst>
    <p:notesMasterId r:id="rId47"/>
  </p:notesMasterIdLst>
  <p:sldIdLst>
    <p:sldId id="256" r:id="rId2"/>
    <p:sldId id="257" r:id="rId3"/>
    <p:sldId id="258" r:id="rId4"/>
    <p:sldId id="280"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2"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281" r:id="rId42"/>
    <p:sldId id="259" r:id="rId43"/>
    <p:sldId id="260" r:id="rId44"/>
    <p:sldId id="261" r:id="rId45"/>
    <p:sldId id="26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76413B1-E9DD-984E-AF01-F30323F14893}">
          <p14:sldIdLst>
            <p14:sldId id="256"/>
            <p14:sldId id="257"/>
            <p14:sldId id="258"/>
            <p14:sldId id="280"/>
            <p14:sldId id="264"/>
            <p14:sldId id="265"/>
            <p14:sldId id="266"/>
            <p14:sldId id="267"/>
            <p14:sldId id="268"/>
            <p14:sldId id="269"/>
            <p14:sldId id="270"/>
            <p14:sldId id="271"/>
            <p14:sldId id="272"/>
            <p14:sldId id="273"/>
            <p14:sldId id="274"/>
            <p14:sldId id="275"/>
            <p14:sldId id="276"/>
            <p14:sldId id="277"/>
            <p14:sldId id="278"/>
            <p14:sldId id="282"/>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281"/>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590"/>
    <a:srgbClr val="203572"/>
    <a:srgbClr val="202872"/>
    <a:srgbClr val="212372"/>
    <a:srgbClr val="262272"/>
    <a:srgbClr val="132591"/>
    <a:srgbClr val="0E1B65"/>
    <a:srgbClr val="2E1965"/>
    <a:srgbClr val="003367"/>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5" autoAdjust="0"/>
    <p:restoredTop sz="94706" autoAdjust="0"/>
  </p:normalViewPr>
  <p:slideViewPr>
    <p:cSldViewPr snapToGrid="0">
      <p:cViewPr>
        <p:scale>
          <a:sx n="90" d="100"/>
          <a:sy n="90" d="100"/>
        </p:scale>
        <p:origin x="-2928" y="-6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08"/>
    </p:cViewPr>
  </p:sorterViewPr>
  <p:notesViewPr>
    <p:cSldViewPr snapToGrid="0" snapToObjects="1">
      <p:cViewPr varScale="1">
        <p:scale>
          <a:sx n="134" d="100"/>
          <a:sy n="134" d="100"/>
        </p:scale>
        <p:origin x="-19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file:///C:\Users\gerry\Documents\Dormant\Mass%20Mutual\2017\Mass_Mutual_College_Savings_-_Psychos_-_Personal_Financ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12852586273153"/>
          <c:y val="9.2993499879656313E-2"/>
          <c:w val="0.67110844542869641"/>
          <c:h val="0.88740483526515712"/>
        </c:manualLayout>
      </c:layout>
      <c:barChart>
        <c:barDir val="bar"/>
        <c:grouping val="stacked"/>
        <c:varyColors val="0"/>
        <c:ser>
          <c:idx val="0"/>
          <c:order val="0"/>
          <c:tx>
            <c:strRef>
              <c:f>'living arrangements'!$C$4</c:f>
              <c:strCache>
                <c:ptCount val="1"/>
                <c:pt idx="0">
                  <c:v>Married parents</c:v>
                </c:pt>
              </c:strCache>
            </c:strRef>
          </c:tx>
          <c:spPr>
            <a:solidFill>
              <a:schemeClr val="tx2"/>
            </a:solidFill>
          </c:spPr>
          <c:invertIfNegative val="0"/>
          <c:dLbls>
            <c:spPr>
              <a:noFill/>
              <a:ln>
                <a:noFill/>
              </a:ln>
              <a:effectLst/>
            </c:spPr>
            <c:txPr>
              <a:bodyPr/>
              <a:lstStyle/>
              <a:p>
                <a:pPr>
                  <a:defRPr sz="900">
                    <a:solidFill>
                      <a:schemeClr val="bg1"/>
                    </a:solidFill>
                    <a:latin typeface="Franklin Gothic Book"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'living arrangements'!$B$5:$B$8</c:f>
              <c:numCache>
                <c:formatCode>General</c:formatCode>
                <c:ptCount val="4"/>
              </c:numCache>
            </c:numRef>
          </c:cat>
          <c:val>
            <c:numRef>
              <c:f>'living arrangements'!$C$5:$C$8</c:f>
              <c:numCache>
                <c:formatCode>0</c:formatCode>
                <c:ptCount val="4"/>
                <c:pt idx="0">
                  <c:v>64.750590696898541</c:v>
                </c:pt>
                <c:pt idx="1">
                  <c:v>68.388920954827356</c:v>
                </c:pt>
                <c:pt idx="2">
                  <c:v>72.711341776469297</c:v>
                </c:pt>
                <c:pt idx="3">
                  <c:v>84.682302566804736</c:v>
                </c:pt>
              </c:numCache>
            </c:numRef>
          </c:val>
          <c:extLst xmlns:c16r2="http://schemas.microsoft.com/office/drawing/2015/06/chart">
            <c:ext xmlns:c16="http://schemas.microsoft.com/office/drawing/2014/chart" uri="{C3380CC4-5D6E-409C-BE32-E72D297353CC}">
              <c16:uniqueId val="{00000000-01E8-4415-9787-AABA9E72D1EC}"/>
            </c:ext>
          </c:extLst>
        </c:ser>
        <c:ser>
          <c:idx val="1"/>
          <c:order val="1"/>
          <c:tx>
            <c:strRef>
              <c:f>'living arrangements'!$D$4</c:f>
              <c:strCache>
                <c:ptCount val="1"/>
                <c:pt idx="0">
                  <c:v>Unmarried parent</c:v>
                </c:pt>
              </c:strCache>
            </c:strRef>
          </c:tx>
          <c:spPr>
            <a:solidFill>
              <a:schemeClr val="tx2">
                <a:lumMod val="60000"/>
                <a:lumOff val="40000"/>
              </a:schemeClr>
            </a:solidFill>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'living arrangements'!$B$5:$B$8</c:f>
              <c:numCache>
                <c:formatCode>General</c:formatCode>
                <c:ptCount val="4"/>
              </c:numCache>
            </c:numRef>
          </c:cat>
          <c:val>
            <c:numRef>
              <c:f>'living arrangements'!$D$5:$D$8</c:f>
              <c:numCache>
                <c:formatCode>0</c:formatCode>
                <c:ptCount val="4"/>
                <c:pt idx="0">
                  <c:v>30.559889287945843</c:v>
                </c:pt>
                <c:pt idx="1">
                  <c:v>27.195789397093133</c:v>
                </c:pt>
                <c:pt idx="2">
                  <c:v>24.415271981519776</c:v>
                </c:pt>
                <c:pt idx="3">
                  <c:v>12.91372339322815</c:v>
                </c:pt>
              </c:numCache>
            </c:numRef>
          </c:val>
          <c:extLst xmlns:c16r2="http://schemas.microsoft.com/office/drawing/2015/06/chart">
            <c:ext xmlns:c16="http://schemas.microsoft.com/office/drawing/2014/chart" uri="{C3380CC4-5D6E-409C-BE32-E72D297353CC}">
              <c16:uniqueId val="{00000001-01E8-4415-9787-AABA9E72D1EC}"/>
            </c:ext>
          </c:extLst>
        </c:ser>
        <c:ser>
          <c:idx val="2"/>
          <c:order val="2"/>
          <c:tx>
            <c:strRef>
              <c:f>'living arrangements'!$E$4</c:f>
              <c:strCache>
                <c:ptCount val="1"/>
                <c:pt idx="0">
                  <c:v>No parent</c:v>
                </c:pt>
              </c:strCache>
            </c:strRef>
          </c:tx>
          <c:spPr>
            <a:solidFill>
              <a:schemeClr val="tx2">
                <a:lumMod val="20000"/>
                <a:lumOff val="8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'living arrangements'!$B$5:$B$8</c:f>
              <c:numCache>
                <c:formatCode>General</c:formatCode>
                <c:ptCount val="4"/>
              </c:numCache>
            </c:numRef>
          </c:cat>
          <c:val>
            <c:numRef>
              <c:f>'living arrangements'!$E$5:$E$8</c:f>
              <c:numCache>
                <c:formatCode>0</c:formatCode>
                <c:ptCount val="4"/>
                <c:pt idx="0">
                  <c:v>4.6895200151556127</c:v>
                </c:pt>
                <c:pt idx="1">
                  <c:v>4.4152876042165712</c:v>
                </c:pt>
                <c:pt idx="2">
                  <c:v>2.8733862420109215</c:v>
                </c:pt>
                <c:pt idx="3">
                  <c:v>2.3987037487924887</c:v>
                </c:pt>
              </c:numCache>
            </c:numRef>
          </c:val>
          <c:extLst xmlns:c16r2="http://schemas.microsoft.com/office/drawing/2015/06/chart">
            <c:ext xmlns:c16="http://schemas.microsoft.com/office/drawing/2014/chart" uri="{C3380CC4-5D6E-409C-BE32-E72D297353CC}">
              <c16:uniqueId val="{00000002-01E8-4415-9787-AABA9E72D1EC}"/>
            </c:ext>
          </c:extLst>
        </c:ser>
        <c:dLbls>
          <c:showLegendKey val="0"/>
          <c:showVal val="0"/>
          <c:showCatName val="0"/>
          <c:showSerName val="0"/>
          <c:showPercent val="0"/>
          <c:showBubbleSize val="0"/>
        </c:dLbls>
        <c:gapWidth val="50"/>
        <c:overlap val="100"/>
        <c:axId val="230566144"/>
        <c:axId val="230576128"/>
      </c:barChart>
      <c:catAx>
        <c:axId val="230566144"/>
        <c:scaling>
          <c:orientation val="maxMin"/>
        </c:scaling>
        <c:delete val="0"/>
        <c:axPos val="l"/>
        <c:numFmt formatCode="General" sourceLinked="0"/>
        <c:majorTickMark val="none"/>
        <c:minorTickMark val="none"/>
        <c:tickLblPos val="nextTo"/>
        <c:spPr>
          <a:ln>
            <a:noFill/>
          </a:ln>
        </c:spPr>
        <c:txPr>
          <a:bodyPr/>
          <a:lstStyle/>
          <a:p>
            <a:pPr>
              <a:defRPr sz="900">
                <a:latin typeface="Franklin Gothic Book" pitchFamily="34" charset="0"/>
              </a:defRPr>
            </a:pPr>
            <a:endParaRPr lang="en-US"/>
          </a:p>
        </c:txPr>
        <c:crossAx val="230576128"/>
        <c:crosses val="autoZero"/>
        <c:auto val="1"/>
        <c:lblAlgn val="ctr"/>
        <c:lblOffset val="0"/>
        <c:noMultiLvlLbl val="0"/>
      </c:catAx>
      <c:valAx>
        <c:axId val="230576128"/>
        <c:scaling>
          <c:orientation val="minMax"/>
          <c:max val="100"/>
        </c:scaling>
        <c:delete val="1"/>
        <c:axPos val="t"/>
        <c:numFmt formatCode="0" sourceLinked="1"/>
        <c:majorTickMark val="none"/>
        <c:minorTickMark val="none"/>
        <c:tickLblPos val="none"/>
        <c:crossAx val="230566144"/>
        <c:crosses val="autoZero"/>
        <c:crossBetween val="between"/>
      </c:valAx>
      <c:spPr>
        <a:noFill/>
        <a:ln>
          <a:noFill/>
        </a:ln>
      </c:spPr>
    </c:plotArea>
    <c:legend>
      <c:legendPos val="t"/>
      <c:legendEntry>
        <c:idx val="0"/>
        <c:txPr>
          <a:bodyPr/>
          <a:lstStyle/>
          <a:p>
            <a:pPr>
              <a:defRPr sz="900" b="0">
                <a:latin typeface="+mn-lt"/>
              </a:defRPr>
            </a:pPr>
            <a:endParaRPr lang="en-US"/>
          </a:p>
        </c:txPr>
      </c:legendEntry>
      <c:legendEntry>
        <c:idx val="1"/>
        <c:txPr>
          <a:bodyPr/>
          <a:lstStyle/>
          <a:p>
            <a:pPr>
              <a:defRPr sz="900" b="0">
                <a:latin typeface="+mn-lt"/>
              </a:defRPr>
            </a:pPr>
            <a:endParaRPr lang="en-US"/>
          </a:p>
        </c:txPr>
      </c:legendEntry>
      <c:legendEntry>
        <c:idx val="2"/>
        <c:txPr>
          <a:bodyPr/>
          <a:lstStyle/>
          <a:p>
            <a:pPr>
              <a:defRPr sz="900" b="0">
                <a:latin typeface="+mn-lt"/>
              </a:defRPr>
            </a:pPr>
            <a:endParaRPr lang="en-US"/>
          </a:p>
        </c:txPr>
      </c:legendEntry>
      <c:layout>
        <c:manualLayout>
          <c:xMode val="edge"/>
          <c:yMode val="edge"/>
          <c:x val="6.6743661956366579E-2"/>
          <c:y val="1.7423115587298726E-2"/>
          <c:w val="0.84905129046369199"/>
          <c:h val="7.0626813095731461E-2"/>
        </c:manualLayout>
      </c:layout>
      <c:overlay val="0"/>
      <c:txPr>
        <a:bodyPr/>
        <a:lstStyle/>
        <a:p>
          <a:pPr>
            <a:defRPr sz="900" b="0">
              <a:latin typeface="+mn-lt"/>
            </a:defRPr>
          </a:pPr>
          <a:endParaRPr lang="en-US"/>
        </a:p>
      </c:txPr>
    </c:legend>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sng" strike="noStrike" kern="1200" spc="0" baseline="0">
                <a:solidFill>
                  <a:srgbClr val="595959"/>
                </a:solidFill>
                <a:latin typeface="Helvetica "/>
                <a:ea typeface="+mn-ea"/>
                <a:cs typeface="Arial"/>
              </a:defRPr>
            </a:pPr>
            <a:r>
              <a:rPr lang="en-US" sz="1400" b="1" u="sng" dirty="0">
                <a:solidFill>
                  <a:srgbClr val="595959"/>
                </a:solidFill>
                <a:latin typeface="Helvetica "/>
                <a:cs typeface="Arial"/>
              </a:rPr>
              <a:t>ATTITUDES TOWARDS FINANCIAL</a:t>
            </a:r>
            <a:r>
              <a:rPr lang="en-US" sz="1400" b="1" u="sng" baseline="0" dirty="0">
                <a:solidFill>
                  <a:srgbClr val="595959"/>
                </a:solidFill>
                <a:latin typeface="Helvetica "/>
                <a:cs typeface="Arial"/>
              </a:rPr>
              <a:t> SERVICES</a:t>
            </a:r>
            <a:endParaRPr lang="en-US" sz="1400" b="1" u="sng" dirty="0">
              <a:solidFill>
                <a:srgbClr val="595959"/>
              </a:solidFill>
              <a:latin typeface="Helvetica "/>
              <a:cs typeface="Arial"/>
            </a:endParaRPr>
          </a:p>
        </c:rich>
      </c:tx>
      <c:layout/>
      <c:overlay val="0"/>
      <c:spPr>
        <a:noFill/>
        <a:ln>
          <a:noFill/>
        </a:ln>
        <a:effectLst/>
      </c:spPr>
    </c:title>
    <c:autoTitleDeleted val="0"/>
    <c:plotArea>
      <c:layout/>
      <c:barChart>
        <c:barDir val="bar"/>
        <c:grouping val="clustered"/>
        <c:varyColors val="0"/>
        <c:ser>
          <c:idx val="0"/>
          <c:order val="0"/>
          <c:tx>
            <c:strRef>
              <c:f>Sheet2!$B$1</c:f>
              <c:strCache>
                <c:ptCount val="1"/>
                <c:pt idx="0">
                  <c:v>Non_Hispanic White</c:v>
                </c:pt>
              </c:strCache>
            </c:strRef>
          </c:tx>
          <c:spPr>
            <a:solidFill>
              <a:srgbClr val="0AA5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Helvetica "/>
                    <a:ea typeface="+mn-ea"/>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I FIND ADVERTISING FOR FINANCIAL SERVICES TO BE INTERESTING</c:v>
                </c:pt>
                <c:pt idx="1">
                  <c:v>I AM NO GOOD AT SAVING MONEY</c:v>
                </c:pt>
                <c:pt idx="2">
                  <c:v>I OFTEN PREFER TO PAY CASH FOR THINGS I BUY</c:v>
                </c:pt>
                <c:pt idx="3">
                  <c:v>I’LL PAY ANY PRICE FOR GOOD FINANCIAL ADVICE</c:v>
                </c:pt>
                <c:pt idx="4">
                  <c:v>I AM UNCOMFORTABLE TRUSTING MY MONEY TO A BANK</c:v>
                </c:pt>
              </c:strCache>
            </c:strRef>
          </c:cat>
          <c:val>
            <c:numRef>
              <c:f>Sheet2!$B$2:$B$6</c:f>
              <c:numCache>
                <c:formatCode>0.0%</c:formatCode>
                <c:ptCount val="5"/>
                <c:pt idx="0">
                  <c:v>6.4612359544564693E-2</c:v>
                </c:pt>
                <c:pt idx="1">
                  <c:v>0.12768007720006994</c:v>
                </c:pt>
                <c:pt idx="2">
                  <c:v>0.27450096507712507</c:v>
                </c:pt>
                <c:pt idx="3">
                  <c:v>0.15176727985193206</c:v>
                </c:pt>
                <c:pt idx="4">
                  <c:v>0.12515228729454597</c:v>
                </c:pt>
              </c:numCache>
            </c:numRef>
          </c:val>
          <c:extLst xmlns:c16r2="http://schemas.microsoft.com/office/drawing/2015/06/chart">
            <c:ext xmlns:c16="http://schemas.microsoft.com/office/drawing/2014/chart" uri="{C3380CC4-5D6E-409C-BE32-E72D297353CC}">
              <c16:uniqueId val="{00000000-8809-472B-9A15-7862B3D5752C}"/>
            </c:ext>
          </c:extLst>
        </c:ser>
        <c:ser>
          <c:idx val="1"/>
          <c:order val="1"/>
          <c:tx>
            <c:strRef>
              <c:f>Sheet2!$C$1</c:f>
              <c:strCache>
                <c:ptCount val="1"/>
                <c:pt idx="0">
                  <c:v>Hispanic</c:v>
                </c:pt>
              </c:strCache>
            </c:strRef>
          </c:tx>
          <c:spPr>
            <a:solidFill>
              <a:srgbClr val="E4A9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Helvetica "/>
                    <a:ea typeface="+mn-ea"/>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I FIND ADVERTISING FOR FINANCIAL SERVICES TO BE INTERESTING</c:v>
                </c:pt>
                <c:pt idx="1">
                  <c:v>I AM NO GOOD AT SAVING MONEY</c:v>
                </c:pt>
                <c:pt idx="2">
                  <c:v>I OFTEN PREFER TO PAY CASH FOR THINGS I BUY</c:v>
                </c:pt>
                <c:pt idx="3">
                  <c:v>I’LL PAY ANY PRICE FOR GOOD FINANCIAL ADVICE</c:v>
                </c:pt>
                <c:pt idx="4">
                  <c:v>I AM UNCOMFORTABLE TRUSTING MY MONEY TO A BANK</c:v>
                </c:pt>
              </c:strCache>
            </c:strRef>
          </c:cat>
          <c:val>
            <c:numRef>
              <c:f>Sheet2!$C$2:$C$6</c:f>
              <c:numCache>
                <c:formatCode>0.0%</c:formatCode>
                <c:ptCount val="5"/>
                <c:pt idx="0">
                  <c:v>0.28407097338498116</c:v>
                </c:pt>
                <c:pt idx="1">
                  <c:v>0.30588279395226814</c:v>
                </c:pt>
                <c:pt idx="2">
                  <c:v>0.42873922279145299</c:v>
                </c:pt>
                <c:pt idx="3">
                  <c:v>0.30222166687492108</c:v>
                </c:pt>
                <c:pt idx="4">
                  <c:v>0.25495439210296106</c:v>
                </c:pt>
              </c:numCache>
            </c:numRef>
          </c:val>
          <c:extLst xmlns:c16r2="http://schemas.microsoft.com/office/drawing/2015/06/chart">
            <c:ext xmlns:c16="http://schemas.microsoft.com/office/drawing/2014/chart" uri="{C3380CC4-5D6E-409C-BE32-E72D297353CC}">
              <c16:uniqueId val="{00000001-8809-472B-9A15-7862B3D5752C}"/>
            </c:ext>
          </c:extLst>
        </c:ser>
        <c:dLbls>
          <c:showLegendKey val="0"/>
          <c:showVal val="0"/>
          <c:showCatName val="0"/>
          <c:showSerName val="0"/>
          <c:showPercent val="0"/>
          <c:showBubbleSize val="0"/>
        </c:dLbls>
        <c:gapWidth val="43"/>
        <c:axId val="231083008"/>
        <c:axId val="231105280"/>
      </c:barChart>
      <c:catAx>
        <c:axId val="231083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Helvetica "/>
                <a:ea typeface="+mn-ea"/>
                <a:cs typeface="Arial"/>
              </a:defRPr>
            </a:pPr>
            <a:endParaRPr lang="en-US"/>
          </a:p>
        </c:txPr>
        <c:crossAx val="231105280"/>
        <c:crosses val="autoZero"/>
        <c:auto val="1"/>
        <c:lblAlgn val="ctr"/>
        <c:lblOffset val="100"/>
        <c:noMultiLvlLbl val="0"/>
      </c:catAx>
      <c:valAx>
        <c:axId val="231105280"/>
        <c:scaling>
          <c:orientation val="minMax"/>
        </c:scaling>
        <c:delete val="1"/>
        <c:axPos val="b"/>
        <c:numFmt formatCode="0.0%" sourceLinked="1"/>
        <c:majorTickMark val="none"/>
        <c:minorTickMark val="none"/>
        <c:tickLblPos val="none"/>
        <c:crossAx val="231083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rgbClr val="595959"/>
              </a:solidFill>
              <a:latin typeface="Helvetica "/>
              <a:ea typeface="+mn-ea"/>
              <a:cs typeface="Arial"/>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0.00617</cdr:x>
      <cdr:y>0.78634</cdr:y>
    </cdr:from>
    <cdr:to>
      <cdr:x>0.28693</cdr:x>
      <cdr:y>0.98626</cdr:y>
    </cdr:to>
    <cdr:sp macro="" textlink="">
      <cdr:nvSpPr>
        <cdr:cNvPr id="2" name="TextBox 1">
          <a:extLst xmlns:a="http://schemas.openxmlformats.org/drawingml/2006/main">
            <a:ext uri="{FF2B5EF4-FFF2-40B4-BE49-F238E27FC236}">
              <a16:creationId xmlns="" xmlns:a16="http://schemas.microsoft.com/office/drawing/2014/main" id="{F69DB4A3-9D4F-4B65-BA93-9F534F7468DB}"/>
            </a:ext>
          </a:extLst>
        </cdr:cNvPr>
        <cdr:cNvSpPr txBox="1"/>
      </cdr:nvSpPr>
      <cdr:spPr>
        <a:xfrm xmlns:a="http://schemas.openxmlformats.org/drawingml/2006/main">
          <a:off x="18067" y="1670251"/>
          <a:ext cx="821526" cy="4246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900"/>
            <a:t>Early</a:t>
          </a:r>
          <a:r>
            <a:rPr lang="en-US" sz="900" baseline="0"/>
            <a:t> Boomer</a:t>
          </a:r>
          <a:r>
            <a:rPr lang="en-US" sz="900"/>
            <a:t>s</a:t>
          </a:r>
        </a:p>
        <a:p xmlns:a="http://schemas.openxmlformats.org/drawingml/2006/main">
          <a:pPr algn="r"/>
          <a:r>
            <a:rPr lang="en-US" sz="900"/>
            <a:t>in 1968</a:t>
          </a:r>
        </a:p>
      </cdr:txBody>
    </cdr:sp>
  </cdr:relSizeAnchor>
  <cdr:relSizeAnchor xmlns:cdr="http://schemas.openxmlformats.org/drawingml/2006/chartDrawing">
    <cdr:from>
      <cdr:x>0.02033</cdr:x>
      <cdr:y>0.09386</cdr:y>
    </cdr:from>
    <cdr:to>
      <cdr:x>0.27641</cdr:x>
      <cdr:y>0.2693</cdr:y>
    </cdr:to>
    <cdr:sp macro="" textlink="">
      <cdr:nvSpPr>
        <cdr:cNvPr id="3" name="TextBox 1">
          <a:extLst xmlns:a="http://schemas.openxmlformats.org/drawingml/2006/main">
            <a:ext uri="{FF2B5EF4-FFF2-40B4-BE49-F238E27FC236}">
              <a16:creationId xmlns="" xmlns:a16="http://schemas.microsoft.com/office/drawing/2014/main" id="{F50ACF10-05DE-4FEA-9488-0B24DA415EB5}"/>
            </a:ext>
          </a:extLst>
        </cdr:cNvPr>
        <cdr:cNvSpPr txBox="1"/>
      </cdr:nvSpPr>
      <cdr:spPr>
        <a:xfrm xmlns:a="http://schemas.openxmlformats.org/drawingml/2006/main">
          <a:off x="59484" y="199359"/>
          <a:ext cx="749310" cy="3726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a:t>Post-</a:t>
          </a:r>
        </a:p>
        <a:p xmlns:a="http://schemas.openxmlformats.org/drawingml/2006/main">
          <a:pPr algn="r"/>
          <a:r>
            <a:rPr lang="en-US" sz="900"/>
            <a:t>Millennials</a:t>
          </a:r>
        </a:p>
        <a:p xmlns:a="http://schemas.openxmlformats.org/drawingml/2006/main">
          <a:pPr algn="r"/>
          <a:r>
            <a:rPr lang="en-US" sz="900"/>
            <a:t>in 2018</a:t>
          </a:r>
        </a:p>
      </cdr:txBody>
    </cdr:sp>
  </cdr:relSizeAnchor>
  <cdr:relSizeAnchor xmlns:cdr="http://schemas.openxmlformats.org/drawingml/2006/chartDrawing">
    <cdr:from>
      <cdr:x>0.06559</cdr:x>
      <cdr:y>0.35659</cdr:y>
    </cdr:from>
    <cdr:to>
      <cdr:x>0.28261</cdr:x>
      <cdr:y>0.48343</cdr:y>
    </cdr:to>
    <cdr:sp macro="" textlink="">
      <cdr:nvSpPr>
        <cdr:cNvPr id="4" name="TextBox 1">
          <a:extLst xmlns:a="http://schemas.openxmlformats.org/drawingml/2006/main">
            <a:ext uri="{FF2B5EF4-FFF2-40B4-BE49-F238E27FC236}">
              <a16:creationId xmlns="" xmlns:a16="http://schemas.microsoft.com/office/drawing/2014/main" id="{F50ACF10-05DE-4FEA-9488-0B24DA415EB5}"/>
            </a:ext>
          </a:extLst>
        </cdr:cNvPr>
        <cdr:cNvSpPr txBox="1"/>
      </cdr:nvSpPr>
      <cdr:spPr>
        <a:xfrm xmlns:a="http://schemas.openxmlformats.org/drawingml/2006/main">
          <a:off x="191919" y="757433"/>
          <a:ext cx="635018" cy="2694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a:t>Millennials</a:t>
          </a:r>
        </a:p>
        <a:p xmlns:a="http://schemas.openxmlformats.org/drawingml/2006/main">
          <a:pPr algn="r"/>
          <a:r>
            <a:rPr lang="en-US" sz="900"/>
            <a:t>in 2002</a:t>
          </a:r>
        </a:p>
      </cdr:txBody>
    </cdr:sp>
  </cdr:relSizeAnchor>
  <cdr:relSizeAnchor xmlns:cdr="http://schemas.openxmlformats.org/drawingml/2006/chartDrawing">
    <cdr:from>
      <cdr:x>0.06098</cdr:x>
      <cdr:y>0.56923</cdr:y>
    </cdr:from>
    <cdr:to>
      <cdr:x>0.278</cdr:x>
      <cdr:y>0.74467</cdr:y>
    </cdr:to>
    <cdr:sp macro="" textlink="">
      <cdr:nvSpPr>
        <cdr:cNvPr id="5" name="TextBox 1">
          <a:extLst xmlns:a="http://schemas.openxmlformats.org/drawingml/2006/main">
            <a:ext uri="{FF2B5EF4-FFF2-40B4-BE49-F238E27FC236}">
              <a16:creationId xmlns="" xmlns:a16="http://schemas.microsoft.com/office/drawing/2014/main" id="{F50ACF10-05DE-4FEA-9488-0B24DA415EB5}"/>
            </a:ext>
          </a:extLst>
        </cdr:cNvPr>
        <cdr:cNvSpPr txBox="1"/>
      </cdr:nvSpPr>
      <cdr:spPr>
        <a:xfrm xmlns:a="http://schemas.openxmlformats.org/drawingml/2006/main">
          <a:off x="178429" y="1209084"/>
          <a:ext cx="635018" cy="3726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a:t>Gen</a:t>
          </a:r>
          <a:r>
            <a:rPr lang="en-US" sz="900" baseline="0"/>
            <a:t> Xer</a:t>
          </a:r>
          <a:r>
            <a:rPr lang="en-US" sz="900"/>
            <a:t>s</a:t>
          </a:r>
        </a:p>
        <a:p xmlns:a="http://schemas.openxmlformats.org/drawingml/2006/main">
          <a:pPr algn="r"/>
          <a:r>
            <a:rPr lang="en-US" sz="900"/>
            <a:t>in 1986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C98E7-3048-F445-A86A-9AF9B9A77D18}" type="datetimeFigureOut">
              <a:rPr lang="en-US" smtClean="0"/>
              <a:t>2/26/2019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BFA6D-681B-1247-88DA-C9C2230FF362}" type="slidenum">
              <a:rPr lang="en-US" smtClean="0"/>
              <a:t>‹#›</a:t>
            </a:fld>
            <a:endParaRPr lang="en-US"/>
          </a:p>
        </p:txBody>
      </p:sp>
    </p:spTree>
    <p:extLst>
      <p:ext uri="{BB962C8B-B14F-4D97-AF65-F5344CB8AC3E}">
        <p14:creationId xmlns:p14="http://schemas.microsoft.com/office/powerpoint/2010/main" val="1162469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BFA6D-681B-1247-88DA-C9C2230FF362}" type="slidenum">
              <a:rPr lang="en-US" smtClean="0"/>
              <a:t>1</a:t>
            </a:fld>
            <a:endParaRPr lang="en-US"/>
          </a:p>
        </p:txBody>
      </p:sp>
    </p:spTree>
    <p:extLst>
      <p:ext uri="{BB962C8B-B14F-4D97-AF65-F5344CB8AC3E}">
        <p14:creationId xmlns:p14="http://schemas.microsoft.com/office/powerpoint/2010/main" val="169160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Pew Research Center analysis of Survey of Consumer Finances public-use data. “</a:t>
            </a:r>
            <a:r>
              <a:rPr lang="en-US" sz="1200" kern="1200" dirty="0">
                <a:solidFill>
                  <a:schemeClr val="tx1"/>
                </a:solidFill>
                <a:latin typeface="+mn-lt"/>
                <a:ea typeface="+mn-ea"/>
                <a:cs typeface="+mn-cs"/>
              </a:rPr>
              <a:t>Gen X rebounds as the only generation to recover the wealth lost after the housing crash”</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14</a:t>
            </a:fld>
            <a:endParaRPr lang="en-US"/>
          </a:p>
        </p:txBody>
      </p:sp>
    </p:spTree>
    <p:extLst>
      <p:ext uri="{BB962C8B-B14F-4D97-AF65-F5344CB8AC3E}">
        <p14:creationId xmlns:p14="http://schemas.microsoft.com/office/powerpoint/2010/main" val="249440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Surveys of U.S. adults ages 18 and older conducted Sept. 24-Oct. 7, 2018, and U.S. teens ages 13 to 17 conducted Sept. 17-Nov. 25, 2018.</a:t>
            </a:r>
          </a:p>
          <a:p>
            <a:r>
              <a:rPr lang="en-US" sz="1200" kern="1200" dirty="0">
                <a:solidFill>
                  <a:schemeClr val="tx1"/>
                </a:solidFill>
                <a:effectLst/>
                <a:latin typeface="+mn-lt"/>
                <a:ea typeface="+mn-ea"/>
                <a:cs typeface="+mn-cs"/>
              </a:rPr>
              <a:t>“Generation Z Looks a Lot Like Millennials on Key Social and Political Issues”</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15</a:t>
            </a:fld>
            <a:endParaRPr lang="en-US"/>
          </a:p>
        </p:txBody>
      </p:sp>
    </p:spTree>
    <p:extLst>
      <p:ext uri="{BB962C8B-B14F-4D97-AF65-F5344CB8AC3E}">
        <p14:creationId xmlns:p14="http://schemas.microsoft.com/office/powerpoint/2010/main" val="282785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Don’t know responses not shown. Source: Survey of U.S. adults conducted March 7-14, 2018. </a:t>
            </a:r>
            <a:r>
              <a:rPr lang="en-US" sz="1200" kern="1200" dirty="0">
                <a:solidFill>
                  <a:schemeClr val="tx1"/>
                </a:solidFill>
                <a:latin typeface="+mn-lt"/>
                <a:ea typeface="+mn-ea"/>
                <a:cs typeface="+mn-cs"/>
              </a:rPr>
              <a:t>“Americans say U.S. colleges make the grade, but many say public schools don’t measure up”</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16</a:t>
            </a:fld>
            <a:endParaRPr lang="en-US"/>
          </a:p>
        </p:txBody>
      </p:sp>
    </p:spTree>
    <p:extLst>
      <p:ext uri="{BB962C8B-B14F-4D97-AF65-F5344CB8AC3E}">
        <p14:creationId xmlns:p14="http://schemas.microsoft.com/office/powerpoint/2010/main" val="301331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Don’t know responses not shown. Source: Survey conducted June 8-18, 2017. “</a:t>
            </a:r>
            <a:r>
              <a:rPr lang="en-US" sz="1200" kern="1200" dirty="0">
                <a:solidFill>
                  <a:schemeClr val="tx1"/>
                </a:solidFill>
                <a:latin typeface="+mn-lt"/>
                <a:ea typeface="+mn-ea"/>
                <a:cs typeface="+mn-cs"/>
              </a:rPr>
              <a:t>Sharp Partisan Divisions in Views of National Institutions”</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17</a:t>
            </a:fld>
            <a:endParaRPr lang="en-US"/>
          </a:p>
        </p:txBody>
      </p:sp>
    </p:spTree>
    <p:extLst>
      <p:ext uri="{BB962C8B-B14F-4D97-AF65-F5344CB8AC3E}">
        <p14:creationId xmlns:p14="http://schemas.microsoft.com/office/powerpoint/2010/main" val="169602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No answer not shown. Source: Survey of U.S. adults conducted Jan 29-Feb 13, 2018. “</a:t>
            </a:r>
            <a:r>
              <a:rPr lang="en-US" sz="1200" kern="1200" dirty="0">
                <a:solidFill>
                  <a:schemeClr val="tx1"/>
                </a:solidFill>
                <a:latin typeface="+mn-lt"/>
                <a:ea typeface="+mn-ea"/>
                <a:cs typeface="+mn-cs"/>
              </a:rPr>
              <a:t>The Public, the Political System and American Democracy”</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18</a:t>
            </a:fld>
            <a:endParaRPr lang="en-US"/>
          </a:p>
        </p:txBody>
      </p:sp>
    </p:spTree>
    <p:extLst>
      <p:ext uri="{BB962C8B-B14F-4D97-AF65-F5344CB8AC3E}">
        <p14:creationId xmlns:p14="http://schemas.microsoft.com/office/powerpoint/2010/main" val="398912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Data on cellphone manufacturers and service providers based on cellphone owners; data on email providers based on internet users; data on social media sites based on social media users. Data for credit card companies recalculated to exclude “does not apply” responses. Otherwise, refusals and “does not apply” responses not included in this chart. Source: Survey conducted March 30-May 3, 2016. “Americans and Cybersecurity.” </a:t>
            </a:r>
          </a:p>
        </p:txBody>
      </p:sp>
      <p:sp>
        <p:nvSpPr>
          <p:cNvPr id="4" name="Slide Number Placeholder 3"/>
          <p:cNvSpPr>
            <a:spLocks noGrp="1"/>
          </p:cNvSpPr>
          <p:nvPr>
            <p:ph type="sldNum" sz="quarter" idx="10"/>
          </p:nvPr>
        </p:nvSpPr>
        <p:spPr/>
        <p:txBody>
          <a:bodyPr/>
          <a:lstStyle/>
          <a:p>
            <a:fld id="{2CCBFA6D-681B-1247-88DA-C9C2230FF362}" type="slidenum">
              <a:rPr lang="en-US" smtClean="0"/>
              <a:t>19</a:t>
            </a:fld>
            <a:endParaRPr lang="en-US"/>
          </a:p>
        </p:txBody>
      </p:sp>
    </p:spTree>
    <p:extLst>
      <p:ext uri="{BB962C8B-B14F-4D97-AF65-F5344CB8AC3E}">
        <p14:creationId xmlns:p14="http://schemas.microsoft.com/office/powerpoint/2010/main" val="52442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BFA6D-681B-1247-88DA-C9C2230FF362}" type="slidenum">
              <a:rPr lang="en-US" smtClean="0"/>
              <a:t>45</a:t>
            </a:fld>
            <a:endParaRPr lang="en-US"/>
          </a:p>
        </p:txBody>
      </p:sp>
    </p:spTree>
    <p:extLst>
      <p:ext uri="{BB962C8B-B14F-4D97-AF65-F5344CB8AC3E}">
        <p14:creationId xmlns:p14="http://schemas.microsoft.com/office/powerpoint/2010/main" val="169160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chronological endpoint set for Generation Z. In any analysis of survey data, Generation Z includes those ages 13 to 21 in 2018.</a:t>
            </a:r>
          </a:p>
        </p:txBody>
      </p:sp>
      <p:sp>
        <p:nvSpPr>
          <p:cNvPr id="4" name="Slide Number Placeholder 3"/>
          <p:cNvSpPr>
            <a:spLocks noGrp="1"/>
          </p:cNvSpPr>
          <p:nvPr>
            <p:ph type="sldNum" sz="quarter" idx="10"/>
          </p:nvPr>
        </p:nvSpPr>
        <p:spPr/>
        <p:txBody>
          <a:bodyPr/>
          <a:lstStyle/>
          <a:p>
            <a:fld id="{2CCBFA6D-681B-1247-88DA-C9C2230FF362}" type="slidenum">
              <a:rPr lang="en-US" smtClean="0"/>
              <a:t>6</a:t>
            </a:fld>
            <a:endParaRPr lang="en-US"/>
          </a:p>
        </p:txBody>
      </p:sp>
    </p:spTree>
    <p:extLst>
      <p:ext uri="{BB962C8B-B14F-4D97-AF65-F5344CB8AC3E}">
        <p14:creationId xmlns:p14="http://schemas.microsoft.com/office/powerpoint/2010/main" val="80152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Racial groups include only single-race non-Hispanics. Hispanics are of any race. Asians include Pacific Islanders. The CPS data here did not separately identify Asians until 1988. Hispanic origin was not collected until 1971. The racial and ethnic composition of Boomers in 1968 was imputed on the basis of 8- to 23-year-olds in the 1970 census. Subsequent to this analysis, Pew Research Center has used the term “Generation Z” instead of “Post-Millennials.” Source: Pew Research Center analysis of 1986, 2002 and 2018 Current Population Survey Annual Social and Economic Supplements and 1970 decennial census (IPUMS) “Early Benchmarks Show Post-Millennials on Track to Be Most Diverse, Best-Educated Generation Yet” </a:t>
            </a:r>
          </a:p>
        </p:txBody>
      </p:sp>
      <p:sp>
        <p:nvSpPr>
          <p:cNvPr id="4" name="Slide Number Placeholder 3"/>
          <p:cNvSpPr>
            <a:spLocks noGrp="1"/>
          </p:cNvSpPr>
          <p:nvPr>
            <p:ph type="sldNum" sz="quarter" idx="10"/>
          </p:nvPr>
        </p:nvSpPr>
        <p:spPr/>
        <p:txBody>
          <a:bodyPr/>
          <a:lstStyle/>
          <a:p>
            <a:fld id="{2CCBFA6D-681B-1247-88DA-C9C2230FF362}" type="slidenum">
              <a:rPr lang="en-US" smtClean="0"/>
              <a:t>7</a:t>
            </a:fld>
            <a:endParaRPr lang="en-US"/>
          </a:p>
        </p:txBody>
      </p:sp>
    </p:spTree>
    <p:extLst>
      <p:ext uri="{BB962C8B-B14F-4D97-AF65-F5344CB8AC3E}">
        <p14:creationId xmlns:p14="http://schemas.microsoft.com/office/powerpoint/2010/main" val="333095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Racial groups include only single-race non-Hispanics. Hispanics are of any race. Asians include Pacific Islanders.  Source: Pew Research Center analysis of U.S. Census Bureau vintage 2017 county population estimates. “Early Benchmarks Show Post-Millennials on Track to Be Most Diverse, Best-Educated Generation Yet” </a:t>
            </a:r>
          </a:p>
        </p:txBody>
      </p:sp>
      <p:sp>
        <p:nvSpPr>
          <p:cNvPr id="4" name="Slide Number Placeholder 3"/>
          <p:cNvSpPr>
            <a:spLocks noGrp="1"/>
          </p:cNvSpPr>
          <p:nvPr>
            <p:ph type="sldNum" sz="quarter" idx="10"/>
          </p:nvPr>
        </p:nvSpPr>
        <p:spPr/>
        <p:txBody>
          <a:bodyPr/>
          <a:lstStyle/>
          <a:p>
            <a:fld id="{2CCBFA6D-681B-1247-88DA-C9C2230FF362}" type="slidenum">
              <a:rPr lang="en-US" smtClean="0"/>
              <a:t>8</a:t>
            </a:fld>
            <a:endParaRPr lang="en-US"/>
          </a:p>
        </p:txBody>
      </p:sp>
    </p:spTree>
    <p:extLst>
      <p:ext uri="{BB962C8B-B14F-4D97-AF65-F5344CB8AC3E}">
        <p14:creationId xmlns:p14="http://schemas.microsoft.com/office/powerpoint/2010/main" val="36339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Subsequent to this analysis, Pew Research Center has used the term “Generation Z” and not “Post-Millennials.” Source: Pew Research Center analysis of 1968, 1986, 2002 and 2018 Current Population Survey Annual Social and Economic Supplement (IPUMS) and 1986, 2002 and 2017 Current Population Survey October Supplement (IPUMS). “Early Benchmarks Show Post-Millennials on Track to Be Most Diverse, Best-Educated Generation Yet”</a:t>
            </a:r>
          </a:p>
        </p:txBody>
      </p:sp>
      <p:sp>
        <p:nvSpPr>
          <p:cNvPr id="4" name="Slide Number Placeholder 3"/>
          <p:cNvSpPr>
            <a:spLocks noGrp="1"/>
          </p:cNvSpPr>
          <p:nvPr>
            <p:ph type="sldNum" sz="quarter" idx="10"/>
          </p:nvPr>
        </p:nvSpPr>
        <p:spPr/>
        <p:txBody>
          <a:bodyPr/>
          <a:lstStyle/>
          <a:p>
            <a:fld id="{2CCBFA6D-681B-1247-88DA-C9C2230FF362}" type="slidenum">
              <a:rPr lang="en-US" smtClean="0"/>
              <a:t>9</a:t>
            </a:fld>
            <a:endParaRPr lang="en-US"/>
          </a:p>
        </p:txBody>
      </p:sp>
    </p:spTree>
    <p:extLst>
      <p:ext uri="{BB962C8B-B14F-4D97-AF65-F5344CB8AC3E}">
        <p14:creationId xmlns:p14="http://schemas.microsoft.com/office/powerpoint/2010/main" val="149565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Racial groups include only single-race non-Hispanics. Hispanics are of any race. Asians include Pacific Islanders. The CPS did not separately identify Asians until 1988. Source: Pew Research Center analysis of 1986, 2002 and 2017 Current Population Survey October Supplements (IPUMS)</a:t>
            </a:r>
          </a:p>
        </p:txBody>
      </p:sp>
      <p:sp>
        <p:nvSpPr>
          <p:cNvPr id="4" name="Slide Number Placeholder 3"/>
          <p:cNvSpPr>
            <a:spLocks noGrp="1"/>
          </p:cNvSpPr>
          <p:nvPr>
            <p:ph type="sldNum" sz="quarter" idx="10"/>
          </p:nvPr>
        </p:nvSpPr>
        <p:spPr/>
        <p:txBody>
          <a:bodyPr/>
          <a:lstStyle/>
          <a:p>
            <a:fld id="{2CCBFA6D-681B-1247-88DA-C9C2230FF362}" type="slidenum">
              <a:rPr lang="en-US" smtClean="0"/>
              <a:t>10</a:t>
            </a:fld>
            <a:endParaRPr lang="en-US"/>
          </a:p>
        </p:txBody>
      </p:sp>
    </p:spTree>
    <p:extLst>
      <p:ext uri="{BB962C8B-B14F-4D97-AF65-F5344CB8AC3E}">
        <p14:creationId xmlns:p14="http://schemas.microsoft.com/office/powerpoint/2010/main" val="349006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Excludes 6- to 17-year-olds living in group quarters, householders and their spouses. Subsequent to this analysis, Pew Research Center now uses “Generation Z,” not “post-Millennials.” Source: Pew Research Center analysis of 1968, 1986, 2002 and 2018 Current Population Survey Annual Social and Economic Supplement (IPUMS) “Early Benchmarks Show Post-Millennials on Track to Be Most Diverse, Best-Educated Generation Yet”</a:t>
            </a:r>
          </a:p>
        </p:txBody>
      </p:sp>
      <p:sp>
        <p:nvSpPr>
          <p:cNvPr id="4" name="Slide Number Placeholder 3"/>
          <p:cNvSpPr>
            <a:spLocks noGrp="1"/>
          </p:cNvSpPr>
          <p:nvPr>
            <p:ph type="sldNum" sz="quarter" idx="10"/>
          </p:nvPr>
        </p:nvSpPr>
        <p:spPr/>
        <p:txBody>
          <a:bodyPr/>
          <a:lstStyle/>
          <a:p>
            <a:fld id="{2CCBFA6D-681B-1247-88DA-C9C2230FF362}" type="slidenum">
              <a:rPr lang="en-US" smtClean="0"/>
              <a:t>11</a:t>
            </a:fld>
            <a:endParaRPr lang="en-US"/>
          </a:p>
        </p:txBody>
      </p:sp>
    </p:spTree>
    <p:extLst>
      <p:ext uri="{BB962C8B-B14F-4D97-AF65-F5344CB8AC3E}">
        <p14:creationId xmlns:p14="http://schemas.microsoft.com/office/powerpoint/2010/main" val="291871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Household incomes are as of the previous calendar year and are scaled to a three-person household and expressed in 2017 dollars. Poverty status is as of the previous year. Housing tenure as of March of the given year. Subsequent to this analysis, Pew Research Center has used “Generation Z,” not “Post-Millennials.”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Source: Pew Research Center analysis of 1968, 1986, 2002 and 2018 Current Population Survey Annual Social and Economic Supplement (IPUMS).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"Early Benchmarks Show Post-Millennials on Track to Be Most Diverse, Best-Educated Generation Yet”</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12</a:t>
            </a:fld>
            <a:endParaRPr lang="en-US"/>
          </a:p>
        </p:txBody>
      </p:sp>
    </p:spTree>
    <p:extLst>
      <p:ext uri="{BB962C8B-B14F-4D97-AF65-F5344CB8AC3E}">
        <p14:creationId xmlns:p14="http://schemas.microsoft.com/office/powerpoint/2010/main" val="150555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Pew Research Center analysis of Survey of Consumer Finances public-use data. “</a:t>
            </a:r>
            <a:r>
              <a:rPr lang="en-US" sz="1200" kern="1200" dirty="0">
                <a:solidFill>
                  <a:schemeClr val="tx1"/>
                </a:solidFill>
                <a:latin typeface="+mn-lt"/>
                <a:ea typeface="+mn-ea"/>
                <a:cs typeface="+mn-cs"/>
              </a:rPr>
              <a:t>How wealth inequality has changed in the U.S. since the Great Recession, by race, ethnicity and income.”</a:t>
            </a:r>
          </a:p>
          <a:p>
            <a:endParaRPr lang="en-US" dirty="0"/>
          </a:p>
        </p:txBody>
      </p:sp>
      <p:sp>
        <p:nvSpPr>
          <p:cNvPr id="4" name="Slide Number Placeholder 3"/>
          <p:cNvSpPr>
            <a:spLocks noGrp="1"/>
          </p:cNvSpPr>
          <p:nvPr>
            <p:ph type="sldNum" sz="quarter" idx="10"/>
          </p:nvPr>
        </p:nvSpPr>
        <p:spPr/>
        <p:txBody>
          <a:bodyPr/>
          <a:lstStyle/>
          <a:p>
            <a:fld id="{2CCBFA6D-681B-1247-88DA-C9C2230FF362}" type="slidenum">
              <a:rPr lang="en-US" smtClean="0"/>
              <a:t>13</a:t>
            </a:fld>
            <a:endParaRPr lang="en-US"/>
          </a:p>
        </p:txBody>
      </p:sp>
    </p:spTree>
    <p:extLst>
      <p:ext uri="{BB962C8B-B14F-4D97-AF65-F5344CB8AC3E}">
        <p14:creationId xmlns:p14="http://schemas.microsoft.com/office/powerpoint/2010/main" val="4236112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hasCustomPrompt="1"/>
          </p:nvPr>
        </p:nvSpPr>
        <p:spPr>
          <a:xfrm>
            <a:off x="1371600" y="2819400"/>
            <a:ext cx="6400800" cy="1752600"/>
          </a:xfrm>
        </p:spPr>
        <p:txBody>
          <a:bodyPr>
            <a:normAutofit/>
          </a:bodyPr>
          <a:lstStyle>
            <a:lvl1pPr marL="0" indent="0" algn="ctr">
              <a:buNone/>
              <a:defRPr sz="1800" b="1" cap="none" spc="250" baseline="0">
                <a:solidFill>
                  <a:schemeClr val="tx2"/>
                </a:solidFill>
                <a:latin typeface="Minion Pro"/>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Career Planning and the Role of 529s</a:t>
            </a:r>
            <a:endParaRPr kumimoji="0" lang="en-US" dirty="0"/>
          </a:p>
        </p:txBody>
      </p:sp>
      <p:sp>
        <p:nvSpPr>
          <p:cNvPr id="28" name="Date Placeholder 27"/>
          <p:cNvSpPr>
            <a:spLocks noGrp="1"/>
          </p:cNvSpPr>
          <p:nvPr>
            <p:ph type="dt" sz="half" idx="10"/>
          </p:nvPr>
        </p:nvSpPr>
        <p:spPr/>
        <p:txBody>
          <a:bodyPr/>
          <a:lstStyle/>
          <a:p>
            <a:fld id="{236F0245-38C6-46BD-829A-71F189982231}" type="datetime1">
              <a:rPr lang="en-US" smtClean="0"/>
              <a:t>2/26/2019</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9C4FB-7D33-419B-8833-D1372BFD11C8}" type="slidenum">
              <a:rPr lang="en-US" smtClean="0"/>
              <a:t>‹#›</a:t>
            </a:fld>
            <a:endParaRPr lang="en-US"/>
          </a:p>
        </p:txBody>
      </p:sp>
      <p:sp>
        <p:nvSpPr>
          <p:cNvPr id="8" name="Title 7"/>
          <p:cNvSpPr>
            <a:spLocks noGrp="1"/>
          </p:cNvSpPr>
          <p:nvPr>
            <p:ph type="ctrTitle" hasCustomPrompt="1"/>
          </p:nvPr>
        </p:nvSpPr>
        <p:spPr>
          <a:xfrm>
            <a:off x="685800" y="762000"/>
            <a:ext cx="7772400" cy="1295400"/>
          </a:xfrm>
        </p:spPr>
        <p:txBody>
          <a:bodyPr anchor="b">
            <a:normAutofit/>
          </a:bodyPr>
          <a:lstStyle>
            <a:lvl1pPr>
              <a:defRPr sz="4000" baseline="0">
                <a:solidFill>
                  <a:schemeClr val="accent1"/>
                </a:solidFill>
                <a:latin typeface="Minion Pro Med"/>
              </a:defRPr>
            </a:lvl1pPr>
          </a:lstStyle>
          <a:p>
            <a:r>
              <a:rPr kumimoji="0" lang="en-US" dirty="0" smtClean="0"/>
              <a:t>2015 College Savings Foundation Conference</a:t>
            </a:r>
            <a:endParaRPr kumimoji="0" lang="en-US" dirty="0"/>
          </a:p>
        </p:txBody>
      </p:sp>
      <p:pic>
        <p:nvPicPr>
          <p:cNvPr id="20" name="Picture 19" descr="C:\Users\hek4\AppData\Local\Microsoft\Windows\Temporary Internet Files\Content.Outlook\A81M25T7\CSF Logo Master .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838200" cy="65659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2C549B-47AB-4DFA-8752-EBD0C8A1BEB8}"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B13E7-3880-456E-A47C-849F4E41308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B5B13E7-3880-456E-A47C-849F4E41308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E6B992-33BD-4574-B8F1-33FA699AD1C0}"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4A8C3E-E667-472E-BCAF-2FF7A5FA820E}"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B5B13E7-3880-456E-A47C-849F4E41308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FD4EA2E-FABA-4A0D-B377-6B1A90192855}" type="datetime1">
              <a:rPr lang="en-US" smtClean="0"/>
              <a:t>2/26/2019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5B13E7-3880-456E-A47C-849F4E41308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4BF4978-49EC-4D88-8742-60B35F69AEB6}" type="datetime1">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B13E7-3880-456E-A47C-849F4E41308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847DFF-08CF-4313-87FE-786D8C4CDC85}" type="datetime1">
              <a:rPr lang="en-US" smtClean="0"/>
              <a:t>2/26/2019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B5B13E7-3880-456E-A47C-849F4E41308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798BBB-095F-4028-9327-8D0E15113536}" type="datetime1">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B5B13E7-3880-456E-A47C-849F4E4130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0495F35-A341-4CD0-AF36-73179EB500DA}" type="datetime1">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B5B13E7-3880-456E-A47C-849F4E4130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9A5F39-4CE7-434C-A5CB-50A36345160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DB950FA-39B3-431C-BD79-237BD5F8E87F}" type="datetime1">
              <a:rPr lang="en-US" smtClean="0"/>
              <a:t>2/26/2019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B5B13E7-3880-456E-A47C-849F4E41308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86B2C1B-B938-421A-BFEE-6CC92442E571}" type="datetime1">
              <a:rPr lang="en-US" smtClean="0"/>
              <a:t>2/26/2019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33DE76-F25A-47EC-A6CC-18BCAE23C636}" type="datetime1">
              <a:rPr lang="en-US" smtClean="0"/>
              <a:t>2/26/2019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B5B13E7-3880-456E-A47C-849F4E413088}"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19" descr="C:\Users\hek4\AppData\Local\Microsoft\Windows\Temporary Internet Files\Content.Outlook\A81M25T7\CSF Logo Master .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596592" y="6388385"/>
            <a:ext cx="381000" cy="309563"/>
          </a:xfrm>
          <a:prstGeom prst="rect">
            <a:avLst/>
          </a:prstGeom>
          <a:noFill/>
          <a:ln>
            <a:noFill/>
          </a:ln>
        </p:spPr>
      </p:pic>
      <p:sp>
        <p:nvSpPr>
          <p:cNvPr id="2" name="TextBox 1" hidden="1"/>
          <p:cNvSpPr txBox="1"/>
          <p:nvPr userDrawn="1">
            <p:custDataLst>
              <p:tags r:id="rId13"/>
            </p:custDataLst>
          </p:nvPr>
        </p:nvSpPr>
        <p:spPr>
          <a:xfrm>
            <a:off x="12700000" y="12700000"/>
            <a:ext cx="12700" cy="3693319"/>
          </a:xfrm>
          <a:prstGeom prst="rect">
            <a:avLst/>
          </a:prstGeom>
          <a:noFill/>
        </p:spPr>
        <p:txBody>
          <a:bodyPr vert="horz" rtlCol="0">
            <a:spAutoFit/>
          </a:bodyPr>
          <a:lstStyle/>
          <a:p>
            <a:r>
              <a:rPr lang="en-US" smtClean="0"/>
              <a:t>nonhesmow1868</a:t>
            </a:r>
            <a:endParaRPr lang="en-US"/>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chart" Target="../charts/char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098176"/>
            <a:ext cx="9144000" cy="509603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9" name="Rectangle 8"/>
          <p:cNvSpPr/>
          <p:nvPr/>
        </p:nvSpPr>
        <p:spPr>
          <a:xfrm>
            <a:off x="321235" y="1329765"/>
            <a:ext cx="8456706" cy="4258235"/>
          </a:xfrm>
          <a:prstGeom prst="rect">
            <a:avLst/>
          </a:prstGeom>
          <a:solidFill>
            <a:schemeClr val="accent1">
              <a:tint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1"/>
            <a:ext cx="9144000" cy="1105648"/>
          </a:xfrm>
          <a:prstGeom prst="rect">
            <a:avLst/>
          </a:prstGeom>
          <a:solidFill>
            <a:srgbClr val="FFFFFF"/>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8" name="Rectangle 17"/>
          <p:cNvSpPr/>
          <p:nvPr/>
        </p:nvSpPr>
        <p:spPr>
          <a:xfrm>
            <a:off x="0" y="5769429"/>
            <a:ext cx="9144000" cy="1088571"/>
          </a:xfrm>
          <a:prstGeom prst="rect">
            <a:avLst/>
          </a:prstGeom>
          <a:solidFill>
            <a:schemeClr val="bg1"/>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21" name="Picture 20"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941" y="6298047"/>
            <a:ext cx="787399" cy="350451"/>
          </a:xfrm>
          <a:prstGeom prst="rect">
            <a:avLst/>
          </a:prstGeom>
        </p:spPr>
      </p:pic>
      <p:sp>
        <p:nvSpPr>
          <p:cNvPr id="27" name="TextBox 26"/>
          <p:cNvSpPr txBox="1"/>
          <p:nvPr/>
        </p:nvSpPr>
        <p:spPr>
          <a:xfrm>
            <a:off x="344542" y="5994151"/>
            <a:ext cx="7557631" cy="400110"/>
          </a:xfrm>
          <a:prstGeom prst="rect">
            <a:avLst/>
          </a:prstGeom>
          <a:noFill/>
        </p:spPr>
        <p:txBody>
          <a:bodyPr wrap="square" rtlCol="0">
            <a:spAutoFit/>
          </a:bodyPr>
          <a:lstStyle/>
          <a:p>
            <a:r>
              <a:rPr lang="en-US" sz="2000" dirty="0" smtClean="0">
                <a:latin typeface="Helvetica"/>
                <a:cs typeface="Helvetica"/>
              </a:rPr>
              <a:t>Diverse U.S. </a:t>
            </a:r>
            <a:r>
              <a:rPr lang="en-US" sz="2000" dirty="0">
                <a:latin typeface="Helvetica"/>
                <a:cs typeface="Helvetica"/>
              </a:rPr>
              <a:t>Demographics: Outreach in an Evolving </a:t>
            </a:r>
            <a:r>
              <a:rPr lang="en-US" sz="2000" dirty="0" smtClean="0">
                <a:latin typeface="Helvetica"/>
                <a:cs typeface="Helvetica"/>
              </a:rPr>
              <a:t>Landscape</a:t>
            </a:r>
            <a:endParaRPr lang="en-US" sz="2000" dirty="0">
              <a:latin typeface="Helvetica"/>
              <a:cs typeface="Helvetica"/>
            </a:endParaRPr>
          </a:p>
        </p:txBody>
      </p:sp>
      <p:pic>
        <p:nvPicPr>
          <p:cNvPr id="2" name="Picture 1" descr="AdobeStock_166767832.jpeg"/>
          <p:cNvPicPr>
            <a:picLocks noChangeAspect="1"/>
          </p:cNvPicPr>
          <p:nvPr/>
        </p:nvPicPr>
        <p:blipFill rotWithShape="1">
          <a:blip r:embed="rId4" cstate="print">
            <a:extLst>
              <a:ext uri="{28A0092B-C50C-407E-A947-70E740481C1C}">
                <a14:useLocalDpi xmlns:a14="http://schemas.microsoft.com/office/drawing/2010/main" val="0"/>
              </a:ext>
            </a:extLst>
          </a:blip>
          <a:srcRect l="30392" t="13465" r="28513" b="18790"/>
          <a:stretch/>
        </p:blipFill>
        <p:spPr>
          <a:xfrm>
            <a:off x="5081426" y="1516531"/>
            <a:ext cx="3502261" cy="3892175"/>
          </a:xfrm>
          <a:prstGeom prst="rect">
            <a:avLst/>
          </a:prstGeom>
        </p:spPr>
      </p:pic>
      <p:pic>
        <p:nvPicPr>
          <p:cNvPr id="5" name="Picture 4"/>
          <p:cNvPicPr>
            <a:picLocks noChangeAspect="1"/>
          </p:cNvPicPr>
          <p:nvPr/>
        </p:nvPicPr>
        <p:blipFill>
          <a:blip r:embed="rId5"/>
          <a:stretch>
            <a:fillRect/>
          </a:stretch>
        </p:blipFill>
        <p:spPr>
          <a:xfrm>
            <a:off x="1063762" y="3322186"/>
            <a:ext cx="3171915" cy="980844"/>
          </a:xfrm>
          <a:prstGeom prst="rect">
            <a:avLst/>
          </a:prstGeom>
        </p:spPr>
      </p:pic>
      <p:pic>
        <p:nvPicPr>
          <p:cNvPr id="8" name="Picture 7"/>
          <p:cNvPicPr>
            <a:picLocks noChangeAspect="1"/>
          </p:cNvPicPr>
          <p:nvPr/>
        </p:nvPicPr>
        <p:blipFill>
          <a:blip r:embed="rId6"/>
          <a:stretch>
            <a:fillRect/>
          </a:stretch>
        </p:blipFill>
        <p:spPr>
          <a:xfrm>
            <a:off x="324223" y="328496"/>
            <a:ext cx="3231777" cy="688249"/>
          </a:xfrm>
          <a:prstGeom prst="rect">
            <a:avLst/>
          </a:prstGeom>
        </p:spPr>
      </p:pic>
      <p:pic>
        <p:nvPicPr>
          <p:cNvPr id="10" name="Picture 9"/>
          <p:cNvPicPr>
            <a:picLocks noChangeAspect="1"/>
          </p:cNvPicPr>
          <p:nvPr/>
        </p:nvPicPr>
        <p:blipFill>
          <a:blip r:embed="rId7"/>
          <a:stretch>
            <a:fillRect/>
          </a:stretch>
        </p:blipFill>
        <p:spPr>
          <a:xfrm>
            <a:off x="804890" y="2735064"/>
            <a:ext cx="3677473" cy="282025"/>
          </a:xfrm>
          <a:prstGeom prst="rect">
            <a:avLst/>
          </a:prstGeom>
        </p:spPr>
      </p:pic>
      <p:sp>
        <p:nvSpPr>
          <p:cNvPr id="3" name="Slide Number Placeholder 2"/>
          <p:cNvSpPr>
            <a:spLocks noGrp="1"/>
          </p:cNvSpPr>
          <p:nvPr>
            <p:ph type="sldNum" sz="quarter" idx="12"/>
          </p:nvPr>
        </p:nvSpPr>
        <p:spPr/>
        <p:txBody>
          <a:bodyPr/>
          <a:lstStyle/>
          <a:p>
            <a:fld id="{EB5B13E7-3880-456E-A47C-849F4E413088}" type="slidenum">
              <a:rPr lang="en-US" smtClean="0"/>
              <a:t>1</a:t>
            </a:fld>
            <a:endParaRPr lang="en-US"/>
          </a:p>
        </p:txBody>
      </p:sp>
    </p:spTree>
    <p:extLst>
      <p:ext uri="{BB962C8B-B14F-4D97-AF65-F5344CB8AC3E}">
        <p14:creationId xmlns:p14="http://schemas.microsoft.com/office/powerpoint/2010/main" val="413818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Gains in college enrollment across groups</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D32F6765-E8C1-43EA-AA34-2BA6FE273F81}"/>
              </a:ext>
            </a:extLst>
          </p:cNvPr>
          <p:cNvPicPr>
            <a:picLocks noChangeAspect="1"/>
          </p:cNvPicPr>
          <p:nvPr/>
        </p:nvPicPr>
        <p:blipFill>
          <a:blip r:embed="rId5"/>
          <a:stretch>
            <a:fillRect/>
          </a:stretch>
        </p:blipFill>
        <p:spPr>
          <a:xfrm>
            <a:off x="2399275" y="1726253"/>
            <a:ext cx="3744285" cy="4348784"/>
          </a:xfrm>
          <a:prstGeom prst="rect">
            <a:avLst/>
          </a:prstGeom>
        </p:spPr>
      </p:pic>
      <p:pic>
        <p:nvPicPr>
          <p:cNvPr id="4" name="Picture 3">
            <a:extLst>
              <a:ext uri="{FF2B5EF4-FFF2-40B4-BE49-F238E27FC236}">
                <a16:creationId xmlns="" xmlns:a16="http://schemas.microsoft.com/office/drawing/2014/main" id="{F7D4A5A4-9694-4DFE-9A2B-03792065A73C}"/>
              </a:ext>
            </a:extLst>
          </p:cNvPr>
          <p:cNvPicPr>
            <a:picLocks noChangeAspect="1"/>
          </p:cNvPicPr>
          <p:nvPr/>
        </p:nvPicPr>
        <p:blipFill>
          <a:blip r:embed="rId6"/>
          <a:stretch>
            <a:fillRect/>
          </a:stretch>
        </p:blipFill>
        <p:spPr>
          <a:xfrm>
            <a:off x="2961215" y="1402592"/>
            <a:ext cx="2949196" cy="304826"/>
          </a:xfrm>
          <a:prstGeom prst="rect">
            <a:avLst/>
          </a:prstGeom>
        </p:spPr>
      </p:pic>
      <p:pic>
        <p:nvPicPr>
          <p:cNvPr id="5" name="Picture 4">
            <a:extLst>
              <a:ext uri="{FF2B5EF4-FFF2-40B4-BE49-F238E27FC236}">
                <a16:creationId xmlns="" xmlns:a16="http://schemas.microsoft.com/office/drawing/2014/main" id="{2E4FDD66-9D5A-43B8-B547-A299396B8DAE}"/>
              </a:ext>
            </a:extLst>
          </p:cNvPr>
          <p:cNvPicPr>
            <a:picLocks noChangeAspect="1"/>
          </p:cNvPicPr>
          <p:nvPr/>
        </p:nvPicPr>
        <p:blipFill>
          <a:blip r:embed="rId7"/>
          <a:stretch>
            <a:fillRect/>
          </a:stretch>
        </p:blipFill>
        <p:spPr>
          <a:xfrm>
            <a:off x="499556" y="2707914"/>
            <a:ext cx="854281" cy="1008052"/>
          </a:xfrm>
          <a:prstGeom prst="rect">
            <a:avLst/>
          </a:prstGeom>
        </p:spPr>
      </p:pic>
      <p:sp>
        <p:nvSpPr>
          <p:cNvPr id="7" name="Slide Number Placeholder 6"/>
          <p:cNvSpPr>
            <a:spLocks noGrp="1"/>
          </p:cNvSpPr>
          <p:nvPr>
            <p:ph type="sldNum" sz="quarter" idx="12"/>
          </p:nvPr>
        </p:nvSpPr>
        <p:spPr>
          <a:xfrm>
            <a:off x="8534400" y="6265140"/>
            <a:ext cx="609600" cy="441324"/>
          </a:xfrm>
        </p:spPr>
        <p:txBody>
          <a:bodyPr/>
          <a:lstStyle/>
          <a:p>
            <a:fld id="{EB5B13E7-3880-456E-A47C-849F4E413088}" type="slidenum">
              <a:rPr lang="en-US" smtClean="0"/>
              <a:t>10</a:t>
            </a:fld>
            <a:endParaRPr lang="en-US" dirty="0"/>
          </a:p>
        </p:txBody>
      </p:sp>
    </p:spTree>
    <p:extLst>
      <p:ext uri="{BB962C8B-B14F-4D97-AF65-F5344CB8AC3E}">
        <p14:creationId xmlns:p14="http://schemas.microsoft.com/office/powerpoint/2010/main" val="355502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About three-in-ten school-age children today                        live with an unmarried parent</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graphicFrame>
        <p:nvGraphicFramePr>
          <p:cNvPr id="13" name="Chart 12">
            <a:extLst>
              <a:ext uri="{FF2B5EF4-FFF2-40B4-BE49-F238E27FC236}">
                <a16:creationId xmlns="" xmlns:a16="http://schemas.microsoft.com/office/drawing/2014/main" id="{7C031293-DD54-46DA-B66E-4F152B4073E2}"/>
              </a:ext>
            </a:extLst>
          </p:cNvPr>
          <p:cNvGraphicFramePr/>
          <p:nvPr>
            <p:extLst>
              <p:ext uri="{D42A27DB-BD31-4B8C-83A1-F6EECF244321}">
                <p14:modId xmlns:p14="http://schemas.microsoft.com/office/powerpoint/2010/main" val="2379830731"/>
              </p:ext>
            </p:extLst>
          </p:nvPr>
        </p:nvGraphicFramePr>
        <p:xfrm>
          <a:off x="2247089" y="2366962"/>
          <a:ext cx="4280171" cy="3372357"/>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a:extLst>
              <a:ext uri="{FF2B5EF4-FFF2-40B4-BE49-F238E27FC236}">
                <a16:creationId xmlns="" xmlns:a16="http://schemas.microsoft.com/office/drawing/2014/main" id="{7625A78A-580D-467B-A281-2A99BA2D794F}"/>
              </a:ext>
            </a:extLst>
          </p:cNvPr>
          <p:cNvPicPr>
            <a:picLocks noChangeAspect="1"/>
          </p:cNvPicPr>
          <p:nvPr/>
        </p:nvPicPr>
        <p:blipFill>
          <a:blip r:embed="rId6"/>
          <a:stretch>
            <a:fillRect/>
          </a:stretch>
        </p:blipFill>
        <p:spPr>
          <a:xfrm>
            <a:off x="2120905" y="1789442"/>
            <a:ext cx="3586568" cy="279804"/>
          </a:xfrm>
          <a:prstGeom prst="rect">
            <a:avLst/>
          </a:prstGeom>
        </p:spPr>
      </p:pic>
      <p:sp>
        <p:nvSpPr>
          <p:cNvPr id="4" name="Slide Number Placeholder 3"/>
          <p:cNvSpPr>
            <a:spLocks noGrp="1"/>
          </p:cNvSpPr>
          <p:nvPr>
            <p:ph type="sldNum" sz="quarter" idx="12"/>
          </p:nvPr>
        </p:nvSpPr>
        <p:spPr>
          <a:xfrm>
            <a:off x="8534400" y="6248400"/>
            <a:ext cx="609600" cy="441324"/>
          </a:xfrm>
        </p:spPr>
        <p:txBody>
          <a:bodyPr/>
          <a:lstStyle/>
          <a:p>
            <a:fld id="{EB5B13E7-3880-456E-A47C-849F4E413088}" type="slidenum">
              <a:rPr lang="en-US" smtClean="0"/>
              <a:t>11</a:t>
            </a:fld>
            <a:endParaRPr lang="en-US"/>
          </a:p>
        </p:txBody>
      </p:sp>
    </p:spTree>
    <p:extLst>
      <p:ext uri="{BB962C8B-B14F-4D97-AF65-F5344CB8AC3E}">
        <p14:creationId xmlns:p14="http://schemas.microsoft.com/office/powerpoint/2010/main" val="134819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By some measures, today’s young people are better off than earlier generations</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E34A7765-E0FA-4D89-8DA1-1AB1D8E7FB8F}"/>
              </a:ext>
            </a:extLst>
          </p:cNvPr>
          <p:cNvPicPr>
            <a:picLocks noChangeAspect="1"/>
          </p:cNvPicPr>
          <p:nvPr/>
        </p:nvPicPr>
        <p:blipFill>
          <a:blip r:embed="rId5"/>
          <a:stretch>
            <a:fillRect/>
          </a:stretch>
        </p:blipFill>
        <p:spPr>
          <a:xfrm>
            <a:off x="441561" y="2579296"/>
            <a:ext cx="6054656" cy="2673640"/>
          </a:xfrm>
          <a:prstGeom prst="rect">
            <a:avLst/>
          </a:prstGeom>
        </p:spPr>
      </p:pic>
      <p:sp>
        <p:nvSpPr>
          <p:cNvPr id="4" name="Slide Number Placeholder 3"/>
          <p:cNvSpPr>
            <a:spLocks noGrp="1"/>
          </p:cNvSpPr>
          <p:nvPr>
            <p:ph type="sldNum" sz="quarter" idx="12"/>
          </p:nvPr>
        </p:nvSpPr>
        <p:spPr>
          <a:xfrm>
            <a:off x="8534400" y="6248400"/>
            <a:ext cx="609600" cy="441324"/>
          </a:xfrm>
        </p:spPr>
        <p:txBody>
          <a:bodyPr/>
          <a:lstStyle/>
          <a:p>
            <a:fld id="{EB5B13E7-3880-456E-A47C-849F4E413088}" type="slidenum">
              <a:rPr lang="en-US" smtClean="0"/>
              <a:t>12</a:t>
            </a:fld>
            <a:endParaRPr lang="en-US" dirty="0"/>
          </a:p>
        </p:txBody>
      </p:sp>
    </p:spTree>
    <p:extLst>
      <p:ext uri="{BB962C8B-B14F-4D97-AF65-F5344CB8AC3E}">
        <p14:creationId xmlns:p14="http://schemas.microsoft.com/office/powerpoint/2010/main" val="206066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Wealth gaps are at highest levels ever recorded</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1FB3D0DD-8C0B-4FCA-A878-DFD915036272}"/>
              </a:ext>
            </a:extLst>
          </p:cNvPr>
          <p:cNvPicPr>
            <a:picLocks noChangeAspect="1"/>
          </p:cNvPicPr>
          <p:nvPr/>
        </p:nvPicPr>
        <p:blipFill>
          <a:blip r:embed="rId5"/>
          <a:stretch>
            <a:fillRect/>
          </a:stretch>
        </p:blipFill>
        <p:spPr>
          <a:xfrm>
            <a:off x="2373550" y="1683868"/>
            <a:ext cx="3848324" cy="4070513"/>
          </a:xfrm>
          <a:prstGeom prst="rect">
            <a:avLst/>
          </a:prstGeom>
        </p:spPr>
      </p:pic>
      <p:sp>
        <p:nvSpPr>
          <p:cNvPr id="4" name="Slide Number Placeholder 3"/>
          <p:cNvSpPr>
            <a:spLocks noGrp="1"/>
          </p:cNvSpPr>
          <p:nvPr>
            <p:ph type="sldNum" sz="quarter" idx="12"/>
          </p:nvPr>
        </p:nvSpPr>
        <p:spPr>
          <a:xfrm>
            <a:off x="8534400" y="6256901"/>
            <a:ext cx="609600" cy="441324"/>
          </a:xfrm>
        </p:spPr>
        <p:txBody>
          <a:bodyPr/>
          <a:lstStyle/>
          <a:p>
            <a:fld id="{EB5B13E7-3880-456E-A47C-849F4E413088}" type="slidenum">
              <a:rPr lang="en-US" smtClean="0"/>
              <a:t>13</a:t>
            </a:fld>
            <a:endParaRPr lang="en-US" dirty="0"/>
          </a:p>
        </p:txBody>
      </p:sp>
    </p:spTree>
    <p:extLst>
      <p:ext uri="{BB962C8B-B14F-4D97-AF65-F5344CB8AC3E}">
        <p14:creationId xmlns:p14="http://schemas.microsoft.com/office/powerpoint/2010/main" val="2451601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Only younger generations have recovered wealth  </a:t>
            </a:r>
            <a:r>
              <a:rPr lang="en-US" sz="2800" dirty="0" smtClean="0">
                <a:solidFill>
                  <a:srgbClr val="FFC000"/>
                </a:solidFill>
                <a:latin typeface="Helvetica" panose="020B0604020202020204" pitchFamily="34" charset="0"/>
                <a:cs typeface="Helvetica" panose="020B0604020202020204" pitchFamily="34" charset="0"/>
              </a:rPr>
              <a:t>    since </a:t>
            </a:r>
            <a:r>
              <a:rPr lang="en-US" sz="2800" dirty="0">
                <a:solidFill>
                  <a:srgbClr val="FFC000"/>
                </a:solidFill>
                <a:latin typeface="Helvetica" panose="020B0604020202020204" pitchFamily="34" charset="0"/>
                <a:cs typeface="Helvetica" panose="020B0604020202020204" pitchFamily="34" charset="0"/>
              </a:rPr>
              <a:t>the recession</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AB457180-C5A4-413D-BE6F-E0A5B04CFC10}"/>
              </a:ext>
            </a:extLst>
          </p:cNvPr>
          <p:cNvPicPr>
            <a:picLocks noChangeAspect="1"/>
          </p:cNvPicPr>
          <p:nvPr/>
        </p:nvPicPr>
        <p:blipFill>
          <a:blip r:embed="rId5"/>
          <a:stretch>
            <a:fillRect/>
          </a:stretch>
        </p:blipFill>
        <p:spPr>
          <a:xfrm>
            <a:off x="2257260" y="1683869"/>
            <a:ext cx="3922699" cy="4257336"/>
          </a:xfrm>
          <a:prstGeom prst="rect">
            <a:avLst/>
          </a:prstGeom>
        </p:spPr>
      </p:pic>
      <p:sp>
        <p:nvSpPr>
          <p:cNvPr id="4" name="Slide Number Placeholder 3"/>
          <p:cNvSpPr>
            <a:spLocks noGrp="1"/>
          </p:cNvSpPr>
          <p:nvPr>
            <p:ph type="sldNum" sz="quarter" idx="12"/>
          </p:nvPr>
        </p:nvSpPr>
        <p:spPr>
          <a:xfrm>
            <a:off x="8534400" y="6248014"/>
            <a:ext cx="609600" cy="441324"/>
          </a:xfrm>
        </p:spPr>
        <p:txBody>
          <a:bodyPr/>
          <a:lstStyle/>
          <a:p>
            <a:fld id="{EB5B13E7-3880-456E-A47C-849F4E413088}" type="slidenum">
              <a:rPr lang="en-US" smtClean="0"/>
              <a:t>14</a:t>
            </a:fld>
            <a:endParaRPr lang="en-US" dirty="0"/>
          </a:p>
        </p:txBody>
      </p:sp>
    </p:spTree>
    <p:extLst>
      <p:ext uri="{BB962C8B-B14F-4D97-AF65-F5344CB8AC3E}">
        <p14:creationId xmlns:p14="http://schemas.microsoft.com/office/powerpoint/2010/main" val="1242792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Younger Americans see a bigger role for government</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13" name="Picture 12">
            <a:extLst>
              <a:ext uri="{FF2B5EF4-FFF2-40B4-BE49-F238E27FC236}">
                <a16:creationId xmlns="" xmlns:a16="http://schemas.microsoft.com/office/drawing/2014/main" id="{0A9E07DC-6CF2-4972-B841-89C41B0D0C6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6929" y="2042809"/>
            <a:ext cx="7122592" cy="3290677"/>
          </a:xfrm>
          <a:prstGeom prst="rect">
            <a:avLst/>
          </a:prstGeom>
        </p:spPr>
      </p:pic>
      <p:sp>
        <p:nvSpPr>
          <p:cNvPr id="2" name="Slide Number Placeholder 1"/>
          <p:cNvSpPr>
            <a:spLocks noGrp="1"/>
          </p:cNvSpPr>
          <p:nvPr>
            <p:ph type="sldNum" sz="quarter" idx="12"/>
          </p:nvPr>
        </p:nvSpPr>
        <p:spPr>
          <a:xfrm>
            <a:off x="8534400" y="6256901"/>
            <a:ext cx="609600" cy="441324"/>
          </a:xfrm>
        </p:spPr>
        <p:txBody>
          <a:bodyPr/>
          <a:lstStyle/>
          <a:p>
            <a:fld id="{EB5B13E7-3880-456E-A47C-849F4E413088}" type="slidenum">
              <a:rPr lang="en-US" smtClean="0"/>
              <a:t>15</a:t>
            </a:fld>
            <a:endParaRPr lang="en-US" dirty="0"/>
          </a:p>
        </p:txBody>
      </p:sp>
    </p:spTree>
    <p:extLst>
      <p:ext uri="{BB962C8B-B14F-4D97-AF65-F5344CB8AC3E}">
        <p14:creationId xmlns:p14="http://schemas.microsoft.com/office/powerpoint/2010/main" val="225298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9408"/>
            <a:ext cx="9144000" cy="65178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5" name="Rectangle 4"/>
          <p:cNvSpPr/>
          <p:nvPr/>
        </p:nvSpPr>
        <p:spPr>
          <a:xfrm>
            <a:off x="0" y="6248400"/>
            <a:ext cx="9151620" cy="589446"/>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What do Americans think                                                   of U.S. colleges and universities?</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58F5A172-7EB6-4644-BE39-218EFF2A3B27}"/>
              </a:ext>
            </a:extLst>
          </p:cNvPr>
          <p:cNvPicPr>
            <a:picLocks noChangeAspect="1"/>
          </p:cNvPicPr>
          <p:nvPr/>
        </p:nvPicPr>
        <p:blipFill>
          <a:blip r:embed="rId5"/>
          <a:stretch>
            <a:fillRect/>
          </a:stretch>
        </p:blipFill>
        <p:spPr>
          <a:xfrm>
            <a:off x="2387779" y="1474907"/>
            <a:ext cx="3993565" cy="4313050"/>
          </a:xfrm>
          <a:prstGeom prst="rect">
            <a:avLst/>
          </a:prstGeom>
        </p:spPr>
      </p:pic>
      <p:sp>
        <p:nvSpPr>
          <p:cNvPr id="4" name="Arrow: Right 3">
            <a:extLst>
              <a:ext uri="{FF2B5EF4-FFF2-40B4-BE49-F238E27FC236}">
                <a16:creationId xmlns="" xmlns:a16="http://schemas.microsoft.com/office/drawing/2014/main" id="{2A1959A2-3510-40F5-93E4-20B8F66BE78F}"/>
              </a:ext>
            </a:extLst>
          </p:cNvPr>
          <p:cNvSpPr/>
          <p:nvPr/>
        </p:nvSpPr>
        <p:spPr>
          <a:xfrm>
            <a:off x="873752" y="3599235"/>
            <a:ext cx="978408" cy="7083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55566"/>
            <a:ext cx="9151620" cy="83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a:xfrm>
            <a:off x="8534400" y="6281881"/>
            <a:ext cx="609600" cy="441324"/>
          </a:xfrm>
        </p:spPr>
        <p:txBody>
          <a:bodyPr/>
          <a:lstStyle/>
          <a:p>
            <a:fld id="{EB5B13E7-3880-456E-A47C-849F4E413088}" type="slidenum">
              <a:rPr lang="en-US" smtClean="0"/>
              <a:t>16</a:t>
            </a:fld>
            <a:endParaRPr lang="en-US" dirty="0"/>
          </a:p>
        </p:txBody>
      </p:sp>
    </p:spTree>
    <p:extLst>
      <p:ext uri="{BB962C8B-B14F-4D97-AF65-F5344CB8AC3E}">
        <p14:creationId xmlns:p14="http://schemas.microsoft.com/office/powerpoint/2010/main" val="75981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Differences by party on positive/negative impact      </a:t>
            </a:r>
            <a:r>
              <a:rPr lang="en-US" sz="2800" dirty="0" smtClean="0">
                <a:solidFill>
                  <a:srgbClr val="FFC000"/>
                </a:solidFill>
                <a:latin typeface="Helvetica" panose="020B0604020202020204" pitchFamily="34" charset="0"/>
                <a:cs typeface="Helvetica" panose="020B0604020202020204" pitchFamily="34" charset="0"/>
              </a:rPr>
              <a:t>       </a:t>
            </a:r>
            <a:r>
              <a:rPr lang="en-US" sz="2800" dirty="0">
                <a:solidFill>
                  <a:srgbClr val="FFC000"/>
                </a:solidFill>
                <a:latin typeface="Helvetica" panose="020B0604020202020204" pitchFamily="34" charset="0"/>
                <a:cs typeface="Helvetica" panose="020B0604020202020204" pitchFamily="34" charset="0"/>
              </a:rPr>
              <a:t>of colleges and universities</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3851D64B-5676-445B-A9E0-1DEE3CA4691A}"/>
              </a:ext>
            </a:extLst>
          </p:cNvPr>
          <p:cNvPicPr>
            <a:picLocks noChangeAspect="1"/>
          </p:cNvPicPr>
          <p:nvPr/>
        </p:nvPicPr>
        <p:blipFill>
          <a:blip r:embed="rId5"/>
          <a:stretch>
            <a:fillRect/>
          </a:stretch>
        </p:blipFill>
        <p:spPr>
          <a:xfrm>
            <a:off x="690557" y="2205883"/>
            <a:ext cx="6026659" cy="3436159"/>
          </a:xfrm>
          <a:prstGeom prst="rect">
            <a:avLst/>
          </a:prstGeom>
        </p:spPr>
      </p:pic>
      <p:sp>
        <p:nvSpPr>
          <p:cNvPr id="4" name="Slide Number Placeholder 3"/>
          <p:cNvSpPr>
            <a:spLocks noGrp="1"/>
          </p:cNvSpPr>
          <p:nvPr>
            <p:ph type="sldNum" sz="quarter" idx="12"/>
          </p:nvPr>
        </p:nvSpPr>
        <p:spPr>
          <a:xfrm>
            <a:off x="8534400" y="6239548"/>
            <a:ext cx="609600" cy="441324"/>
          </a:xfrm>
        </p:spPr>
        <p:txBody>
          <a:bodyPr/>
          <a:lstStyle/>
          <a:p>
            <a:fld id="{EB5B13E7-3880-456E-A47C-849F4E413088}" type="slidenum">
              <a:rPr lang="en-US" smtClean="0"/>
              <a:t>17</a:t>
            </a:fld>
            <a:endParaRPr lang="en-US" dirty="0"/>
          </a:p>
        </p:txBody>
      </p:sp>
    </p:spTree>
    <p:extLst>
      <p:ext uri="{BB962C8B-B14F-4D97-AF65-F5344CB8AC3E}">
        <p14:creationId xmlns:p14="http://schemas.microsoft.com/office/powerpoint/2010/main" val="401537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How much confidence do Americans have                      in national leaders and institutions?</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D89FE7B7-2975-4724-9887-4222D630B084}"/>
              </a:ext>
            </a:extLst>
          </p:cNvPr>
          <p:cNvPicPr>
            <a:picLocks noChangeAspect="1"/>
          </p:cNvPicPr>
          <p:nvPr/>
        </p:nvPicPr>
        <p:blipFill>
          <a:blip r:embed="rId5"/>
          <a:stretch>
            <a:fillRect/>
          </a:stretch>
        </p:blipFill>
        <p:spPr>
          <a:xfrm>
            <a:off x="2086085" y="1771506"/>
            <a:ext cx="4147219" cy="4137707"/>
          </a:xfrm>
          <a:prstGeom prst="rect">
            <a:avLst/>
          </a:prstGeom>
        </p:spPr>
      </p:pic>
      <p:sp>
        <p:nvSpPr>
          <p:cNvPr id="4" name="Slide Number Placeholder 3"/>
          <p:cNvSpPr>
            <a:spLocks noGrp="1"/>
          </p:cNvSpPr>
          <p:nvPr>
            <p:ph type="sldNum" sz="quarter" idx="12"/>
          </p:nvPr>
        </p:nvSpPr>
        <p:spPr>
          <a:xfrm>
            <a:off x="8534400" y="6256901"/>
            <a:ext cx="609600" cy="441324"/>
          </a:xfrm>
        </p:spPr>
        <p:txBody>
          <a:bodyPr/>
          <a:lstStyle/>
          <a:p>
            <a:fld id="{EB5B13E7-3880-456E-A47C-849F4E413088}" type="slidenum">
              <a:rPr lang="en-US" smtClean="0"/>
              <a:t>18</a:t>
            </a:fld>
            <a:endParaRPr lang="en-US" dirty="0"/>
          </a:p>
        </p:txBody>
      </p:sp>
    </p:spTree>
    <p:extLst>
      <p:ext uri="{BB962C8B-B14F-4D97-AF65-F5344CB8AC3E}">
        <p14:creationId xmlns:p14="http://schemas.microsoft.com/office/powerpoint/2010/main" val="641941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co</a:t>
            </a: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How confident are Americans that their data is </a:t>
            </a:r>
            <a:r>
              <a:rPr lang="en-US" sz="2800" dirty="0" smtClean="0">
                <a:solidFill>
                  <a:srgbClr val="FFC000"/>
                </a:solidFill>
                <a:latin typeface="Helvetica" panose="020B0604020202020204" pitchFamily="34" charset="0"/>
                <a:cs typeface="Helvetica" panose="020B0604020202020204" pitchFamily="34" charset="0"/>
              </a:rPr>
              <a:t>   protected </a:t>
            </a:r>
            <a:r>
              <a:rPr lang="en-US" sz="2800" dirty="0">
                <a:solidFill>
                  <a:srgbClr val="FFC000"/>
                </a:solidFill>
                <a:latin typeface="Helvetica" panose="020B0604020202020204" pitchFamily="34" charset="0"/>
                <a:cs typeface="Helvetica" panose="020B0604020202020204" pitchFamily="34" charset="0"/>
              </a:rPr>
              <a:t>by …</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9C94447D-C640-4AE0-BBF5-B127CDF54906}"/>
              </a:ext>
            </a:extLst>
          </p:cNvPr>
          <p:cNvPicPr>
            <a:picLocks noChangeAspect="1"/>
          </p:cNvPicPr>
          <p:nvPr/>
        </p:nvPicPr>
        <p:blipFill>
          <a:blip r:embed="rId5"/>
          <a:stretch>
            <a:fillRect/>
          </a:stretch>
        </p:blipFill>
        <p:spPr>
          <a:xfrm>
            <a:off x="241933" y="2006224"/>
            <a:ext cx="7151088" cy="3606636"/>
          </a:xfrm>
          <a:prstGeom prst="rect">
            <a:avLst/>
          </a:prstGeom>
        </p:spPr>
      </p:pic>
      <p:sp>
        <p:nvSpPr>
          <p:cNvPr id="4" name="Slide Number Placeholder 3"/>
          <p:cNvSpPr>
            <a:spLocks noGrp="1"/>
          </p:cNvSpPr>
          <p:nvPr>
            <p:ph type="sldNum" sz="quarter" idx="12"/>
          </p:nvPr>
        </p:nvSpPr>
        <p:spPr>
          <a:xfrm>
            <a:off x="8534400" y="6256901"/>
            <a:ext cx="609600" cy="441324"/>
          </a:xfrm>
        </p:spPr>
        <p:txBody>
          <a:bodyPr/>
          <a:lstStyle/>
          <a:p>
            <a:fld id="{EB5B13E7-3880-456E-A47C-849F4E413088}" type="slidenum">
              <a:rPr lang="en-US" smtClean="0"/>
              <a:t>19</a:t>
            </a:fld>
            <a:endParaRPr lang="en-US" dirty="0"/>
          </a:p>
        </p:txBody>
      </p:sp>
    </p:spTree>
    <p:extLst>
      <p:ext uri="{BB962C8B-B14F-4D97-AF65-F5344CB8AC3E}">
        <p14:creationId xmlns:p14="http://schemas.microsoft.com/office/powerpoint/2010/main" val="228006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9" name="Rectangle 8"/>
          <p:cNvSpPr/>
          <p:nvPr/>
        </p:nvSpPr>
        <p:spPr>
          <a:xfrm>
            <a:off x="0" y="298846"/>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sp>
        <p:nvSpPr>
          <p:cNvPr id="6" name="Content Placeholder 2"/>
          <p:cNvSpPr txBox="1">
            <a:spLocks/>
          </p:cNvSpPr>
          <p:nvPr/>
        </p:nvSpPr>
        <p:spPr>
          <a:xfrm>
            <a:off x="381000" y="1530766"/>
            <a:ext cx="8481060" cy="4519514"/>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400" b="1" u="sng" dirty="0" smtClean="0">
                <a:solidFill>
                  <a:schemeClr val="tx2"/>
                </a:solidFill>
                <a:latin typeface="Helvetica"/>
                <a:cs typeface="Helvetica"/>
              </a:rPr>
              <a:t>Moderator</a:t>
            </a:r>
            <a:r>
              <a:rPr lang="en-US" sz="2400" dirty="0">
                <a:solidFill>
                  <a:schemeClr val="tx2"/>
                </a:solidFill>
                <a:latin typeface="Helvetica"/>
                <a:cs typeface="Helvetica"/>
              </a:rPr>
              <a:t>: </a:t>
            </a:r>
            <a:r>
              <a:rPr lang="en-US" sz="2400" b="1" dirty="0">
                <a:solidFill>
                  <a:schemeClr val="tx2"/>
                </a:solidFill>
                <a:latin typeface="Helvetica"/>
                <a:cs typeface="Helvetica"/>
              </a:rPr>
              <a:t>Doug Harrison</a:t>
            </a:r>
            <a:r>
              <a:rPr lang="en-US" sz="2000" dirty="0">
                <a:solidFill>
                  <a:schemeClr val="tx2"/>
                </a:solidFill>
                <a:latin typeface="Helvetica"/>
                <a:cs typeface="Helvetica"/>
              </a:rPr>
              <a:t>, Senior Director, Marketing TIAA</a:t>
            </a:r>
          </a:p>
          <a:p>
            <a:pPr marL="0" indent="0">
              <a:buNone/>
            </a:pPr>
            <a:endParaRPr lang="en-US" sz="2400" b="1" dirty="0" smtClean="0">
              <a:solidFill>
                <a:schemeClr val="tx2"/>
              </a:solidFill>
              <a:latin typeface="Helvetica"/>
              <a:cs typeface="Helvetica"/>
            </a:endParaRPr>
          </a:p>
          <a:p>
            <a:pPr marL="0" indent="0">
              <a:buNone/>
            </a:pPr>
            <a:r>
              <a:rPr lang="en-US" sz="2400" b="1" u="sng" dirty="0" smtClean="0">
                <a:solidFill>
                  <a:schemeClr val="tx2"/>
                </a:solidFill>
                <a:latin typeface="Helvetica"/>
                <a:cs typeface="Helvetica"/>
              </a:rPr>
              <a:t>Speakers</a:t>
            </a:r>
            <a:r>
              <a:rPr lang="en-US" sz="2400" b="1" dirty="0">
                <a:solidFill>
                  <a:schemeClr val="tx2"/>
                </a:solidFill>
                <a:latin typeface="Helvetica"/>
                <a:cs typeface="Helvetica"/>
              </a:rPr>
              <a:t>: </a:t>
            </a:r>
          </a:p>
          <a:p>
            <a:r>
              <a:rPr lang="en-US" sz="2400" b="1" dirty="0">
                <a:solidFill>
                  <a:schemeClr val="tx2"/>
                </a:solidFill>
                <a:latin typeface="Helvetica"/>
                <a:cs typeface="Helvetica"/>
              </a:rPr>
              <a:t>Julio Arrieta</a:t>
            </a:r>
          </a:p>
          <a:p>
            <a:pPr marL="274320" lvl="1" indent="0">
              <a:buNone/>
            </a:pPr>
            <a:r>
              <a:rPr lang="en-US" sz="2000" dirty="0" smtClean="0">
                <a:solidFill>
                  <a:schemeClr val="tx2"/>
                </a:solidFill>
                <a:latin typeface="Helvetica"/>
                <a:cs typeface="Helvetica"/>
              </a:rPr>
              <a:t>Managing Director, Chief </a:t>
            </a:r>
            <a:r>
              <a:rPr lang="en-US" sz="2000" dirty="0">
                <a:solidFill>
                  <a:schemeClr val="tx2"/>
                </a:solidFill>
                <a:latin typeface="Helvetica"/>
                <a:cs typeface="Helvetica"/>
              </a:rPr>
              <a:t>Marketing Officer, Lopez Negrete </a:t>
            </a:r>
            <a:r>
              <a:rPr lang="en-US" sz="2000" dirty="0" smtClean="0">
                <a:solidFill>
                  <a:schemeClr val="tx2"/>
                </a:solidFill>
                <a:latin typeface="Helvetica"/>
                <a:cs typeface="Helvetica"/>
              </a:rPr>
              <a:t>Communications</a:t>
            </a:r>
            <a:endParaRPr lang="en-US" sz="2000" dirty="0">
              <a:solidFill>
                <a:schemeClr val="tx2"/>
              </a:solidFill>
              <a:latin typeface="Helvetica"/>
              <a:cs typeface="Helvetica"/>
            </a:endParaRPr>
          </a:p>
          <a:p>
            <a:r>
              <a:rPr lang="en-US" sz="2400" b="1" dirty="0" smtClean="0">
                <a:solidFill>
                  <a:schemeClr val="tx2"/>
                </a:solidFill>
                <a:latin typeface="Helvetica"/>
                <a:cs typeface="Helvetica"/>
              </a:rPr>
              <a:t>Wilson Camelo</a:t>
            </a:r>
          </a:p>
          <a:p>
            <a:pPr marL="0" indent="0">
              <a:buNone/>
            </a:pPr>
            <a:r>
              <a:rPr lang="en-US" sz="2000" dirty="0" smtClean="0">
                <a:solidFill>
                  <a:schemeClr val="tx2"/>
                </a:solidFill>
                <a:latin typeface="Helvetica"/>
                <a:cs typeface="Helvetica"/>
              </a:rPr>
              <a:t>    President/Chief </a:t>
            </a:r>
            <a:r>
              <a:rPr lang="en-US" sz="2000" dirty="0">
                <a:solidFill>
                  <a:schemeClr val="tx2"/>
                </a:solidFill>
                <a:latin typeface="Helvetica"/>
                <a:cs typeface="Helvetica"/>
              </a:rPr>
              <a:t>Marketing Officer, Camelo Communications</a:t>
            </a:r>
          </a:p>
          <a:p>
            <a:r>
              <a:rPr lang="en-US" sz="2400" b="1" dirty="0" smtClean="0">
                <a:solidFill>
                  <a:schemeClr val="tx2"/>
                </a:solidFill>
                <a:latin typeface="Helvetica"/>
                <a:cs typeface="Helvetica"/>
              </a:rPr>
              <a:t>D’Vera Cohn</a:t>
            </a:r>
          </a:p>
          <a:p>
            <a:pPr marL="0" indent="0">
              <a:buNone/>
            </a:pPr>
            <a:r>
              <a:rPr lang="en-US" sz="2000" dirty="0" smtClean="0">
                <a:solidFill>
                  <a:schemeClr val="tx2"/>
                </a:solidFill>
                <a:latin typeface="Helvetica"/>
                <a:cs typeface="Helvetica"/>
              </a:rPr>
              <a:t>    Senior </a:t>
            </a:r>
            <a:r>
              <a:rPr lang="en-US" sz="2000" dirty="0">
                <a:solidFill>
                  <a:schemeClr val="tx2"/>
                </a:solidFill>
                <a:latin typeface="Helvetica"/>
                <a:cs typeface="Helvetica"/>
              </a:rPr>
              <a:t>Writer/Editor, Pew Research </a:t>
            </a:r>
            <a:r>
              <a:rPr lang="en-US" sz="2000" dirty="0" smtClean="0">
                <a:solidFill>
                  <a:schemeClr val="tx2"/>
                </a:solidFill>
                <a:latin typeface="Helvetica"/>
                <a:cs typeface="Helvetica"/>
              </a:rPr>
              <a:t>Center</a:t>
            </a:r>
            <a:endParaRPr lang="en-US" sz="2400" dirty="0">
              <a:solidFill>
                <a:schemeClr val="tx2"/>
              </a:solidFill>
              <a:latin typeface="Helvetica"/>
              <a:cs typeface="Helvetica"/>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7" name="TextBox 6"/>
          <p:cNvSpPr txBox="1"/>
          <p:nvPr/>
        </p:nvSpPr>
        <p:spPr>
          <a:xfrm>
            <a:off x="106680" y="527987"/>
            <a:ext cx="8976360" cy="461665"/>
          </a:xfrm>
          <a:prstGeom prst="rect">
            <a:avLst/>
          </a:prstGeom>
          <a:noFill/>
        </p:spPr>
        <p:txBody>
          <a:bodyPr wrap="square" rtlCol="0">
            <a:spAutoFit/>
          </a:bodyPr>
          <a:lstStyle/>
          <a:p>
            <a:r>
              <a:rPr lang="en-US" sz="2400" dirty="0" smtClean="0">
                <a:solidFill>
                  <a:schemeClr val="bg1"/>
                </a:solidFill>
                <a:latin typeface="Helvetica"/>
                <a:cs typeface="Helvetica"/>
              </a:rPr>
              <a:t>Diverse U.S. </a:t>
            </a:r>
            <a:r>
              <a:rPr lang="en-US" sz="2400" dirty="0">
                <a:solidFill>
                  <a:schemeClr val="bg1"/>
                </a:solidFill>
                <a:latin typeface="Helvetica"/>
                <a:cs typeface="Helvetica"/>
              </a:rPr>
              <a:t>Demographics: Outreach in an Evolving </a:t>
            </a:r>
            <a:r>
              <a:rPr lang="en-US" sz="2400" dirty="0" smtClean="0">
                <a:solidFill>
                  <a:schemeClr val="bg1"/>
                </a:solidFill>
                <a:latin typeface="Helvetica"/>
                <a:cs typeface="Helvetica"/>
              </a:rPr>
              <a:t>Landscape</a:t>
            </a:r>
            <a:endParaRPr lang="en-US" sz="2400" dirty="0">
              <a:solidFill>
                <a:schemeClr val="bg1"/>
              </a:solidFill>
              <a:latin typeface="Helvetica"/>
              <a:cs typeface="Helvetica"/>
            </a:endParaRPr>
          </a:p>
        </p:txBody>
      </p:sp>
      <p:sp>
        <p:nvSpPr>
          <p:cNvPr id="2" name="Slide Number Placeholder 1"/>
          <p:cNvSpPr>
            <a:spLocks noGrp="1"/>
          </p:cNvSpPr>
          <p:nvPr>
            <p:ph type="sldNum" sz="quarter" idx="12"/>
          </p:nvPr>
        </p:nvSpPr>
        <p:spPr>
          <a:xfrm>
            <a:off x="8534400" y="6265140"/>
            <a:ext cx="609600" cy="441324"/>
          </a:xfrm>
        </p:spPr>
        <p:txBody>
          <a:bodyPr/>
          <a:lstStyle/>
          <a:p>
            <a:fld id="{EB5B13E7-3880-456E-A47C-849F4E413088}" type="slidenum">
              <a:rPr lang="en-US" smtClean="0"/>
              <a:t>2</a:t>
            </a:fld>
            <a:endParaRPr lang="en-US" dirty="0"/>
          </a:p>
        </p:txBody>
      </p:sp>
    </p:spTree>
    <p:extLst>
      <p:ext uri="{BB962C8B-B14F-4D97-AF65-F5344CB8AC3E}">
        <p14:creationId xmlns:p14="http://schemas.microsoft.com/office/powerpoint/2010/main" val="3871655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smtClean="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6" name="Rectangle 15"/>
          <p:cNvSpPr/>
          <p:nvPr/>
        </p:nvSpPr>
        <p:spPr>
          <a:xfrm>
            <a:off x="0" y="1701436"/>
            <a:ext cx="9144000" cy="4293155"/>
          </a:xfrm>
          <a:prstGeom prst="rect">
            <a:avLst/>
          </a:prstGeom>
          <a:solidFill>
            <a:schemeClr val="accent1">
              <a:tint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06340" y="2115186"/>
            <a:ext cx="3695700" cy="3116580"/>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3" name="TextBox 12"/>
          <p:cNvSpPr txBox="1"/>
          <p:nvPr/>
        </p:nvSpPr>
        <p:spPr>
          <a:xfrm>
            <a:off x="815340" y="2115186"/>
            <a:ext cx="4015740" cy="2585323"/>
          </a:xfrm>
          <a:prstGeom prst="rect">
            <a:avLst/>
          </a:prstGeom>
          <a:noFill/>
        </p:spPr>
        <p:txBody>
          <a:bodyPr wrap="square" rtlCol="0">
            <a:spAutoFit/>
          </a:bodyPr>
          <a:lstStyle/>
          <a:p>
            <a:r>
              <a:rPr lang="en-US" sz="5400" dirty="0" smtClean="0">
                <a:solidFill>
                  <a:schemeClr val="tx2"/>
                </a:solidFill>
                <a:latin typeface="Helvetica"/>
                <a:cs typeface="Helvetica"/>
              </a:rPr>
              <a:t>Adapting to the New America</a:t>
            </a:r>
            <a:endParaRPr lang="en-US" sz="5400" dirty="0">
              <a:solidFill>
                <a:schemeClr val="tx2"/>
              </a:solidFill>
              <a:latin typeface="Helvetica"/>
              <a:cs typeface="Helvetica"/>
            </a:endParaRPr>
          </a:p>
        </p:txBody>
      </p:sp>
      <p:sp>
        <p:nvSpPr>
          <p:cNvPr id="2" name="Rectangle 1"/>
          <p:cNvSpPr/>
          <p:nvPr/>
        </p:nvSpPr>
        <p:spPr>
          <a:xfrm>
            <a:off x="5217330" y="2668525"/>
            <a:ext cx="3378030" cy="923330"/>
          </a:xfrm>
          <a:prstGeom prst="rect">
            <a:avLst/>
          </a:prstGeom>
        </p:spPr>
        <p:txBody>
          <a:bodyPr wrap="square">
            <a:spAutoFit/>
          </a:bodyPr>
          <a:lstStyle/>
          <a:p>
            <a:r>
              <a:rPr lang="en-US" b="1" dirty="0">
                <a:latin typeface="Helvetica"/>
                <a:cs typeface="Helvetica"/>
              </a:rPr>
              <a:t>Julio Arrieta</a:t>
            </a:r>
          </a:p>
          <a:p>
            <a:pPr indent="-182880"/>
            <a:r>
              <a:rPr lang="en-US" dirty="0">
                <a:latin typeface="Helvetica"/>
                <a:cs typeface="Helvetica"/>
              </a:rPr>
              <a:t>Managing </a:t>
            </a:r>
            <a:r>
              <a:rPr lang="en-US" dirty="0" smtClean="0">
                <a:latin typeface="Helvetica"/>
                <a:cs typeface="Helvetica"/>
              </a:rPr>
              <a:t>Director /</a:t>
            </a:r>
          </a:p>
          <a:p>
            <a:pPr indent="-182880"/>
            <a:r>
              <a:rPr lang="en-US" dirty="0" smtClean="0">
                <a:latin typeface="Helvetica"/>
                <a:cs typeface="Helvetica"/>
              </a:rPr>
              <a:t>Chief </a:t>
            </a:r>
            <a:r>
              <a:rPr lang="en-US" dirty="0">
                <a:latin typeface="Helvetica"/>
                <a:cs typeface="Helvetica"/>
              </a:rPr>
              <a:t>Marketing </a:t>
            </a:r>
            <a:r>
              <a:rPr lang="en-US" dirty="0" smtClean="0">
                <a:latin typeface="Helvetica"/>
                <a:cs typeface="Helvetica"/>
              </a:rPr>
              <a:t>Officer </a:t>
            </a:r>
            <a:endParaRPr lang="en-US" dirty="0">
              <a:latin typeface="Helvetica"/>
              <a:cs typeface="Helvetic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4" y="3848013"/>
            <a:ext cx="1731645" cy="1148289"/>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31520" y="4917540"/>
            <a:ext cx="4274820" cy="646331"/>
          </a:xfrm>
          <a:prstGeom prst="rect">
            <a:avLst/>
          </a:prstGeom>
        </p:spPr>
        <p:txBody>
          <a:bodyPr wrap="square">
            <a:spAutoFit/>
          </a:bodyPr>
          <a:lstStyle/>
          <a:p>
            <a:r>
              <a:rPr lang="en-US" b="1" dirty="0">
                <a:latin typeface="Helvetica"/>
                <a:cs typeface="Helvetica"/>
              </a:rPr>
              <a:t>The New American Mainstream Opportunity and How To Activate It </a:t>
            </a:r>
          </a:p>
        </p:txBody>
      </p:sp>
      <p:sp>
        <p:nvSpPr>
          <p:cNvPr id="12" name="Slide Number Placeholder 11"/>
          <p:cNvSpPr>
            <a:spLocks noGrp="1"/>
          </p:cNvSpPr>
          <p:nvPr>
            <p:ph type="sldNum" sz="quarter" idx="12"/>
          </p:nvPr>
        </p:nvSpPr>
        <p:spPr>
          <a:xfrm>
            <a:off x="8534400" y="6256902"/>
            <a:ext cx="609600" cy="441324"/>
          </a:xfrm>
        </p:spPr>
        <p:txBody>
          <a:bodyPr/>
          <a:lstStyle/>
          <a:p>
            <a:fld id="{EB5B13E7-3880-456E-A47C-849F4E413088}" type="slidenum">
              <a:rPr lang="en-US" smtClean="0"/>
              <a:t>20</a:t>
            </a:fld>
            <a:endParaRPr lang="en-US" dirty="0"/>
          </a:p>
        </p:txBody>
      </p:sp>
    </p:spTree>
    <p:extLst>
      <p:ext uri="{BB962C8B-B14F-4D97-AF65-F5344CB8AC3E}">
        <p14:creationId xmlns:p14="http://schemas.microsoft.com/office/powerpoint/2010/main" val="1173783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0000"/>
              </a:lnSpc>
            </a:pPr>
            <a:r>
              <a:rPr lang="en-US" sz="2800" b="1" dirty="0">
                <a:solidFill>
                  <a:schemeClr val="bg1"/>
                </a:solidFill>
                <a:latin typeface="Helvetica" panose="020B0604020202020204" pitchFamily="34" charset="0"/>
                <a:cs typeface="Helvetica" panose="020B0604020202020204" pitchFamily="34" charset="0"/>
              </a:rPr>
              <a:t>College Savings Participation – </a:t>
            </a:r>
          </a:p>
          <a:p>
            <a:pPr algn="ctr">
              <a:lnSpc>
                <a:spcPct val="80000"/>
              </a:lnSpc>
            </a:pPr>
            <a:r>
              <a:rPr lang="en-US" sz="2800" b="1" dirty="0">
                <a:solidFill>
                  <a:schemeClr val="bg1"/>
                </a:solidFill>
                <a:latin typeface="Helvetica" panose="020B0604020202020204" pitchFamily="34" charset="0"/>
                <a:cs typeface="Helvetica" panose="020B0604020202020204" pitchFamily="34" charset="0"/>
              </a:rPr>
              <a:t>By Race/Ethnicity</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Clr>
                <a:schemeClr val="tx2">
                  <a:lumMod val="50000"/>
                </a:schemeClr>
              </a:buClr>
              <a:buFont typeface="Arial" pitchFamily="34" charset="0"/>
              <a:buChar char="•"/>
            </a:pPr>
            <a:r>
              <a:rPr lang="en-US" sz="1600" dirty="0">
                <a:solidFill>
                  <a:schemeClr val="tx1">
                    <a:lumMod val="65000"/>
                    <a:lumOff val="35000"/>
                  </a:schemeClr>
                </a:solidFill>
                <a:latin typeface="Helvetica" panose="020B0604020202020204" pitchFamily="34" charset="0"/>
                <a:cs typeface="Helvetica" panose="020B0604020202020204" pitchFamily="34" charset="0"/>
              </a:rPr>
              <a:t>Overall adoption of college saving accounts are relatively low</a:t>
            </a:r>
          </a:p>
          <a:p>
            <a:pPr fontAlgn="base">
              <a:spcAft>
                <a:spcPct val="0"/>
              </a:spcAft>
              <a:buClr>
                <a:schemeClr val="tx2">
                  <a:lumMod val="50000"/>
                </a:schemeClr>
              </a:buClr>
              <a:buFont typeface="Arial" pitchFamily="34" charset="0"/>
              <a:buChar char="•"/>
            </a:pPr>
            <a:r>
              <a:rPr lang="en-US" sz="1600" dirty="0">
                <a:solidFill>
                  <a:schemeClr val="tx1">
                    <a:lumMod val="65000"/>
                    <a:lumOff val="35000"/>
                  </a:schemeClr>
                </a:solidFill>
                <a:latin typeface="Helvetica" panose="020B0604020202020204" pitchFamily="34" charset="0"/>
                <a:cs typeface="Helvetica" panose="020B0604020202020204" pitchFamily="34" charset="0"/>
              </a:rPr>
              <a:t>Particularly among Hispanics and African Americans</a:t>
            </a:r>
          </a:p>
          <a:p>
            <a:pPr fontAlgn="base">
              <a:spcAft>
                <a:spcPct val="0"/>
              </a:spcAft>
              <a:buClr>
                <a:schemeClr val="tx2">
                  <a:lumMod val="50000"/>
                </a:schemeClr>
              </a:buClr>
              <a:buFont typeface="Arial" pitchFamily="34" charset="0"/>
              <a:buChar char="•"/>
            </a:pPr>
            <a:r>
              <a:rPr lang="en-US" sz="1600" dirty="0">
                <a:solidFill>
                  <a:schemeClr val="tx1">
                    <a:lumMod val="65000"/>
                    <a:lumOff val="35000"/>
                  </a:schemeClr>
                </a:solidFill>
                <a:latin typeface="Helvetica" panose="020B0604020202020204" pitchFamily="34" charset="0"/>
                <a:cs typeface="Helvetica" panose="020B0604020202020204" pitchFamily="34" charset="0"/>
              </a:rPr>
              <a:t>Almost 80% of all 529 Savings accounts are held by Non-Hispanic White households</a:t>
            </a: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graphicFrame>
        <p:nvGraphicFramePr>
          <p:cNvPr id="11" name="Table 10">
            <a:extLst>
              <a:ext uri="{FF2B5EF4-FFF2-40B4-BE49-F238E27FC236}">
                <a16:creationId xmlns="" xmlns:a16="http://schemas.microsoft.com/office/drawing/2014/main" id="{6ED16F82-8C62-4279-966F-E6EC159A8ECE}"/>
              </a:ext>
            </a:extLst>
          </p:cNvPr>
          <p:cNvGraphicFramePr>
            <a:graphicFrameLocks noGrp="1"/>
          </p:cNvGraphicFramePr>
          <p:nvPr>
            <p:extLst>
              <p:ext uri="{D42A27DB-BD31-4B8C-83A1-F6EECF244321}">
                <p14:modId xmlns:p14="http://schemas.microsoft.com/office/powerpoint/2010/main" val="679699453"/>
              </p:ext>
            </p:extLst>
          </p:nvPr>
        </p:nvGraphicFramePr>
        <p:xfrm>
          <a:off x="1505243" y="1779071"/>
          <a:ext cx="6133515" cy="2469371"/>
        </p:xfrm>
        <a:graphic>
          <a:graphicData uri="http://schemas.openxmlformats.org/drawingml/2006/table">
            <a:tbl>
              <a:tblPr/>
              <a:tblGrid>
                <a:gridCol w="2624576">
                  <a:extLst>
                    <a:ext uri="{9D8B030D-6E8A-4147-A177-3AD203B41FA5}">
                      <a16:colId xmlns="" xmlns:a16="http://schemas.microsoft.com/office/drawing/2014/main" val="20000"/>
                    </a:ext>
                  </a:extLst>
                </a:gridCol>
                <a:gridCol w="713199">
                  <a:extLst>
                    <a:ext uri="{9D8B030D-6E8A-4147-A177-3AD203B41FA5}">
                      <a16:colId xmlns="" xmlns:a16="http://schemas.microsoft.com/office/drawing/2014/main" val="20001"/>
                    </a:ext>
                  </a:extLst>
                </a:gridCol>
                <a:gridCol w="698935">
                  <a:extLst>
                    <a:ext uri="{9D8B030D-6E8A-4147-A177-3AD203B41FA5}">
                      <a16:colId xmlns="" xmlns:a16="http://schemas.microsoft.com/office/drawing/2014/main" val="20002"/>
                    </a:ext>
                  </a:extLst>
                </a:gridCol>
                <a:gridCol w="698935">
                  <a:extLst>
                    <a:ext uri="{9D8B030D-6E8A-4147-A177-3AD203B41FA5}">
                      <a16:colId xmlns="" xmlns:a16="http://schemas.microsoft.com/office/drawing/2014/main" val="20003"/>
                    </a:ext>
                  </a:extLst>
                </a:gridCol>
                <a:gridCol w="698935">
                  <a:extLst>
                    <a:ext uri="{9D8B030D-6E8A-4147-A177-3AD203B41FA5}">
                      <a16:colId xmlns="" xmlns:a16="http://schemas.microsoft.com/office/drawing/2014/main" val="20004"/>
                    </a:ext>
                  </a:extLst>
                </a:gridCol>
                <a:gridCol w="698935">
                  <a:extLst>
                    <a:ext uri="{9D8B030D-6E8A-4147-A177-3AD203B41FA5}">
                      <a16:colId xmlns="" xmlns:a16="http://schemas.microsoft.com/office/drawing/2014/main" val="20005"/>
                    </a:ext>
                  </a:extLst>
                </a:gridCol>
              </a:tblGrid>
              <a:tr h="477589">
                <a:tc>
                  <a:txBody>
                    <a:bodyPr/>
                    <a:lstStyle/>
                    <a:p>
                      <a:pPr algn="ctr" fontAlgn="ctr"/>
                      <a:r>
                        <a:rPr lang="en-US" sz="1100" b="1" i="0" u="none" strike="noStrike" dirty="0">
                          <a:solidFill>
                            <a:srgbClr val="FFFFFF"/>
                          </a:solidFill>
                          <a:effectLst/>
                          <a:latin typeface="Helvetica" panose="020B0604020202020204" pitchFamily="34" charset="0"/>
                          <a:cs typeface="Helvetica" panose="020B0604020202020204" pitchFamily="34" charset="0"/>
                        </a:rPr>
                        <a:t> </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923"/>
                    </a:solidFill>
                  </a:tcPr>
                </a:tc>
                <a:tc>
                  <a:txBody>
                    <a:bodyPr/>
                    <a:lstStyle/>
                    <a:p>
                      <a:pPr algn="ctr" fontAlgn="ctr"/>
                      <a:r>
                        <a:rPr lang="en-US" sz="1100" b="1" i="0" u="none" strike="noStrike" dirty="0">
                          <a:solidFill>
                            <a:srgbClr val="FFFFFF"/>
                          </a:solidFill>
                          <a:effectLst/>
                          <a:latin typeface="Helvetica" panose="020B0604020202020204" pitchFamily="34" charset="0"/>
                          <a:cs typeface="Helvetica" panose="020B0604020202020204" pitchFamily="34" charset="0"/>
                        </a:rPr>
                        <a:t>Total</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923"/>
                    </a:solidFill>
                  </a:tcPr>
                </a:tc>
                <a:tc>
                  <a:txBody>
                    <a:bodyPr/>
                    <a:lstStyle/>
                    <a:p>
                      <a:pPr algn="ctr" fontAlgn="ctr"/>
                      <a:r>
                        <a:rPr lang="en-US" sz="1100" b="1" i="0" u="none" strike="noStrike" dirty="0">
                          <a:solidFill>
                            <a:srgbClr val="FFFFFF"/>
                          </a:solidFill>
                          <a:effectLst/>
                          <a:latin typeface="Helvetica" panose="020B0604020202020204" pitchFamily="34" charset="0"/>
                          <a:cs typeface="Helvetica" panose="020B0604020202020204" pitchFamily="34" charset="0"/>
                        </a:rPr>
                        <a:t>NHW</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923"/>
                    </a:solidFill>
                  </a:tcPr>
                </a:tc>
                <a:tc>
                  <a:txBody>
                    <a:bodyPr/>
                    <a:lstStyle/>
                    <a:p>
                      <a:pPr algn="ctr" fontAlgn="ctr"/>
                      <a:r>
                        <a:rPr lang="en-US" sz="1100" b="1" i="0" u="none" strike="noStrike" dirty="0">
                          <a:solidFill>
                            <a:srgbClr val="FFFFFF"/>
                          </a:solidFill>
                          <a:effectLst/>
                          <a:latin typeface="Helvetica" panose="020B0604020202020204" pitchFamily="34" charset="0"/>
                          <a:cs typeface="Helvetica" panose="020B0604020202020204" pitchFamily="34" charset="0"/>
                        </a:rPr>
                        <a:t>Hispanic</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923"/>
                    </a:solidFill>
                  </a:tcPr>
                </a:tc>
                <a:tc>
                  <a:txBody>
                    <a:bodyPr/>
                    <a:lstStyle/>
                    <a:p>
                      <a:pPr algn="ctr" fontAlgn="ctr"/>
                      <a:r>
                        <a:rPr lang="en-US" sz="1100" b="1" i="0" u="none" strike="noStrike" dirty="0">
                          <a:solidFill>
                            <a:srgbClr val="FFFFFF"/>
                          </a:solidFill>
                          <a:effectLst/>
                          <a:latin typeface="Helvetica" panose="020B0604020202020204" pitchFamily="34" charset="0"/>
                          <a:cs typeface="Helvetica" panose="020B0604020202020204" pitchFamily="34" charset="0"/>
                        </a:rPr>
                        <a:t>AA</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923"/>
                    </a:solidFill>
                  </a:tcPr>
                </a:tc>
                <a:tc>
                  <a:txBody>
                    <a:bodyPr/>
                    <a:lstStyle/>
                    <a:p>
                      <a:pPr algn="ctr" fontAlgn="ctr"/>
                      <a:r>
                        <a:rPr lang="en-US" sz="1100" b="1" i="0" u="none" strike="noStrike" dirty="0">
                          <a:solidFill>
                            <a:srgbClr val="FFFFFF"/>
                          </a:solidFill>
                          <a:effectLst/>
                          <a:latin typeface="Helvetica" panose="020B0604020202020204" pitchFamily="34" charset="0"/>
                          <a:cs typeface="Helvetica" panose="020B0604020202020204" pitchFamily="34" charset="0"/>
                        </a:rPr>
                        <a:t>NH Other</a:t>
                      </a:r>
                    </a:p>
                  </a:txBody>
                  <a:tcPr marL="5715" marR="5715" marT="571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923"/>
                    </a:solidFill>
                  </a:tcPr>
                </a:tc>
                <a:extLst>
                  <a:ext uri="{0D108BD9-81ED-4DB2-BD59-A6C34878D82A}">
                    <a16:rowId xmlns="" xmlns:a16="http://schemas.microsoft.com/office/drawing/2014/main" val="10000"/>
                  </a:ext>
                </a:extLst>
              </a:tr>
              <a:tr h="24838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Total Households (000s)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ctr"/>
                      <a:r>
                        <a:rPr lang="en-US" sz="1100" b="1" i="0" u="none" strike="noStrike" dirty="0">
                          <a:solidFill>
                            <a:srgbClr val="595959"/>
                          </a:solidFill>
                          <a:effectLst/>
                          <a:latin typeface="Helvetica" panose="020B0604020202020204" pitchFamily="34" charset="0"/>
                          <a:cs typeface="Helvetica" panose="020B0604020202020204" pitchFamily="34" charset="0"/>
                        </a:rPr>
                        <a:t>120,077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ctr"/>
                      <a:r>
                        <a:rPr lang="en-US" sz="1100" b="1" i="0" u="none" strike="noStrike" dirty="0">
                          <a:solidFill>
                            <a:srgbClr val="595959"/>
                          </a:solidFill>
                          <a:effectLst/>
                          <a:latin typeface="Helvetica" panose="020B0604020202020204" pitchFamily="34" charset="0"/>
                          <a:cs typeface="Helvetica" panose="020B0604020202020204" pitchFamily="34" charset="0"/>
                        </a:rPr>
                        <a:t>81,938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ctr"/>
                      <a:r>
                        <a:rPr lang="en-US" sz="1100" b="1" i="0" u="none" strike="noStrike" dirty="0">
                          <a:solidFill>
                            <a:srgbClr val="595959"/>
                          </a:solidFill>
                          <a:effectLst/>
                          <a:latin typeface="Helvetica" panose="020B0604020202020204" pitchFamily="34" charset="0"/>
                          <a:cs typeface="Helvetica" panose="020B0604020202020204" pitchFamily="34" charset="0"/>
                        </a:rPr>
                        <a:t>15,222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ctr"/>
                      <a:r>
                        <a:rPr lang="en-US" sz="1100" b="1" i="0" u="none" strike="noStrike">
                          <a:solidFill>
                            <a:srgbClr val="595959"/>
                          </a:solidFill>
                          <a:effectLst/>
                          <a:latin typeface="Helvetica" panose="020B0604020202020204" pitchFamily="34" charset="0"/>
                          <a:cs typeface="Helvetica" panose="020B0604020202020204" pitchFamily="34" charset="0"/>
                        </a:rPr>
                        <a:t>14,783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ctr"/>
                      <a:r>
                        <a:rPr lang="en-US" sz="1100" b="1" i="0" u="none" strike="noStrike" dirty="0">
                          <a:solidFill>
                            <a:srgbClr val="595959"/>
                          </a:solidFill>
                          <a:effectLst/>
                          <a:latin typeface="Helvetica" panose="020B0604020202020204" pitchFamily="34" charset="0"/>
                          <a:cs typeface="Helvetica" panose="020B0604020202020204" pitchFamily="34" charset="0"/>
                        </a:rPr>
                        <a:t>8,133</a:t>
                      </a:r>
                    </a:p>
                  </a:txBody>
                  <a:tcPr marL="5715" marR="5715" marT="571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 xmlns:a16="http://schemas.microsoft.com/office/drawing/2014/main" val="10001"/>
                  </a:ext>
                </a:extLst>
              </a:tr>
              <a:tr h="24838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Have College Savings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3.3%</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3.8%</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1.2%</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595959"/>
                          </a:solidFill>
                          <a:effectLst/>
                          <a:latin typeface="Helvetica" panose="020B0604020202020204" pitchFamily="34" charset="0"/>
                          <a:cs typeface="Helvetica" panose="020B0604020202020204" pitchFamily="34" charset="0"/>
                        </a:rPr>
                        <a:t>2.2%</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3.2%</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4838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HHs with College Savings (000s)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3,912</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3,144</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184</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a:solidFill>
                            <a:srgbClr val="595959"/>
                          </a:solidFill>
                          <a:effectLst/>
                          <a:latin typeface="Helvetica" panose="020B0604020202020204" pitchFamily="34" charset="0"/>
                          <a:cs typeface="Helvetica" panose="020B0604020202020204" pitchFamily="34" charset="0"/>
                        </a:rPr>
                        <a:t>326</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258</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 xmlns:a16="http://schemas.microsoft.com/office/drawing/2014/main" val="10003"/>
                  </a:ext>
                </a:extLst>
              </a:tr>
              <a:tr h="242709">
                <a:tc>
                  <a:txBody>
                    <a:bodyPr/>
                    <a:lstStyle/>
                    <a:p>
                      <a:pPr algn="l" fontAlgn="b"/>
                      <a:r>
                        <a:rPr lang="en-US" sz="1100" b="0" i="0" u="none" strike="noStrike" dirty="0">
                          <a:solidFill>
                            <a:srgbClr val="595959"/>
                          </a:solidFill>
                          <a:effectLst/>
                          <a:latin typeface="Helvetica" panose="020B0604020202020204" pitchFamily="34" charset="0"/>
                          <a:cs typeface="Helvetica" panose="020B0604020202020204" pitchFamily="34" charset="0"/>
                        </a:rPr>
                        <a:t> </a:t>
                      </a:r>
                    </a:p>
                  </a:txBody>
                  <a:tcPr marL="5715" marR="5715" marT="5715" marB="0" anchor="b">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 </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 </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 </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fontAlgn="b"/>
                      <a:r>
                        <a:rPr lang="en-US" sz="1100" b="0" i="0" u="none" strike="noStrike">
                          <a:solidFill>
                            <a:srgbClr val="595959"/>
                          </a:solidFill>
                          <a:effectLst/>
                          <a:latin typeface="Helvetica" panose="020B0604020202020204" pitchFamily="34" charset="0"/>
                          <a:cs typeface="Helvetica" panose="020B0604020202020204" pitchFamily="34" charset="0"/>
                        </a:rPr>
                        <a:t> </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 </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 xmlns:a16="http://schemas.microsoft.com/office/drawing/2014/main" val="10004"/>
                  </a:ext>
                </a:extLst>
              </a:tr>
              <a:tr h="24838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HHs with 529s (000s)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2,882</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2,372</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154</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a:solidFill>
                            <a:srgbClr val="595959"/>
                          </a:solidFill>
                          <a:effectLst/>
                          <a:latin typeface="Helvetica" panose="020B0604020202020204" pitchFamily="34" charset="0"/>
                          <a:cs typeface="Helvetica" panose="020B0604020202020204" pitchFamily="34" charset="0"/>
                        </a:rPr>
                        <a:t>153</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204</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 xmlns:a16="http://schemas.microsoft.com/office/drawing/2014/main" val="10005"/>
                  </a:ext>
                </a:extLst>
              </a:tr>
              <a:tr h="24838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529 COLLEGE SAVINGS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2.4%</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2.9%</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1.0%</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1.0%</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2.5%</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4838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HHs with 529s (000s)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1,258</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928</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83</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184</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64</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 xmlns:a16="http://schemas.microsoft.com/office/drawing/2014/main" val="10007"/>
                  </a:ext>
                </a:extLst>
              </a:tr>
              <a:tr h="258739">
                <a:tc>
                  <a:txBody>
                    <a:bodyPr/>
                    <a:lstStyle/>
                    <a:p>
                      <a:pPr algn="l" fontAlgn="ctr"/>
                      <a:r>
                        <a:rPr lang="en-US" sz="1100" b="1" i="0" u="none" strike="noStrike" dirty="0">
                          <a:solidFill>
                            <a:srgbClr val="595959"/>
                          </a:solidFill>
                          <a:effectLst/>
                          <a:latin typeface="Helvetica" panose="020B0604020202020204" pitchFamily="34" charset="0"/>
                          <a:cs typeface="Helvetica" panose="020B0604020202020204" pitchFamily="34" charset="0"/>
                        </a:rPr>
                        <a:t>OTHER COLLEGE SAVINGS</a:t>
                      </a:r>
                    </a:p>
                  </a:txBody>
                  <a:tcPr marL="5715" marR="5715" marT="571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1.0%</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1.1%</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0.5%</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1.2%</a:t>
                      </a: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595959"/>
                          </a:solidFill>
                          <a:effectLst/>
                          <a:latin typeface="Helvetica" panose="020B0604020202020204" pitchFamily="34" charset="0"/>
                          <a:cs typeface="Helvetica" panose="020B0604020202020204" pitchFamily="34" charset="0"/>
                        </a:rPr>
                        <a:t>0.8%</a:t>
                      </a:r>
                    </a:p>
                  </a:txBody>
                  <a:tcPr marL="5715" marR="5715" marT="5715" marB="0" anchor="b">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01046"/>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i="1" dirty="0">
                <a:solidFill>
                  <a:prstClr val="black">
                    <a:lumMod val="95000"/>
                    <a:lumOff val="5000"/>
                  </a:prstClr>
                </a:solidFill>
                <a:latin typeface="Helvetica" panose="020B0604020202020204" pitchFamily="34" charset="0"/>
                <a:cs typeface="Helvetica" panose="020B0604020202020204" pitchFamily="34" charset="0"/>
              </a:rPr>
              <a:t>Source: Simmons Research Spring 2016 2-year study</a:t>
            </a:r>
          </a:p>
          <a:p>
            <a:pPr>
              <a:buNone/>
              <a:tabLst>
                <a:tab pos="290498" algn="l"/>
              </a:tabLst>
            </a:pPr>
            <a:endParaRPr lang="en-US" sz="1200" dirty="0">
              <a:solidFill>
                <a:prstClr val="black"/>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21</a:t>
            </a:fld>
            <a:endParaRPr lang="en-US" dirty="0"/>
          </a:p>
        </p:txBody>
      </p:sp>
    </p:spTree>
    <p:extLst>
      <p:ext uri="{BB962C8B-B14F-4D97-AF65-F5344CB8AC3E}">
        <p14:creationId xmlns:p14="http://schemas.microsoft.com/office/powerpoint/2010/main" val="1814484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0000"/>
              </a:lnSpc>
            </a:pPr>
            <a:r>
              <a:rPr lang="en-US" sz="2800" b="1" dirty="0">
                <a:solidFill>
                  <a:schemeClr val="bg1"/>
                </a:solidFill>
                <a:latin typeface="Helvetica" panose="020B0604020202020204" pitchFamily="34" charset="0"/>
                <a:cs typeface="Helvetica" panose="020B0604020202020204" pitchFamily="34" charset="0"/>
              </a:rPr>
              <a:t>College Savings Participation – </a:t>
            </a:r>
          </a:p>
          <a:p>
            <a:pPr algn="ctr">
              <a:lnSpc>
                <a:spcPct val="80000"/>
              </a:lnSpc>
            </a:pPr>
            <a:r>
              <a:rPr lang="en-US" sz="2800" b="1" dirty="0">
                <a:solidFill>
                  <a:schemeClr val="bg1"/>
                </a:solidFill>
                <a:latin typeface="Helvetica" panose="020B0604020202020204" pitchFamily="34" charset="0"/>
                <a:cs typeface="Helvetica" panose="020B0604020202020204" pitchFamily="34" charset="0"/>
              </a:rPr>
              <a:t>by HHS with College Bound Kids</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8"/>
            <a:ext cx="8318825" cy="4741492"/>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endParaRPr lang="en-US" sz="2000" b="1" dirty="0">
              <a:solidFill>
                <a:srgbClr val="E4A923"/>
              </a:solidFill>
              <a:latin typeface="Helvetica" panose="020B0604020202020204" pitchFamily="34" charset="0"/>
              <a:cs typeface="Helvetica" panose="020B0604020202020204" pitchFamily="34" charset="0"/>
            </a:endParaRPr>
          </a:p>
          <a:p>
            <a:pPr marL="0" indent="0" fontAlgn="base">
              <a:spcAft>
                <a:spcPct val="0"/>
              </a:spcAft>
              <a:buNone/>
            </a:pPr>
            <a:endParaRPr lang="en-US" sz="2000" b="1" dirty="0">
              <a:solidFill>
                <a:srgbClr val="E4A923"/>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Clr>
                <a:schemeClr val="tx2">
                  <a:lumMod val="50000"/>
                </a:schemeClr>
              </a:buClr>
              <a:buFont typeface="Arial" pitchFamily="34" charset="0"/>
              <a:buChar char="•"/>
            </a:pPr>
            <a:r>
              <a:rPr lang="en-US" sz="1400" dirty="0">
                <a:solidFill>
                  <a:srgbClr val="595959"/>
                </a:solidFill>
                <a:latin typeface="Helvetica" panose="020B0604020202020204" pitchFamily="34" charset="0"/>
                <a:cs typeface="Helvetica" panose="020B0604020202020204" pitchFamily="34" charset="0"/>
              </a:rPr>
              <a:t>Only half of HHs with members expected to enroll in college in the next 12 months have college savings</a:t>
            </a:r>
          </a:p>
          <a:p>
            <a:pPr fontAlgn="base">
              <a:spcAft>
                <a:spcPct val="0"/>
              </a:spcAft>
              <a:buClr>
                <a:schemeClr val="tx2">
                  <a:lumMod val="50000"/>
                </a:schemeClr>
              </a:buClr>
              <a:buFont typeface="Arial" pitchFamily="34" charset="0"/>
              <a:buChar char="•"/>
            </a:pPr>
            <a:r>
              <a:rPr lang="en-US" sz="1400" dirty="0">
                <a:solidFill>
                  <a:srgbClr val="595959"/>
                </a:solidFill>
                <a:latin typeface="Helvetica" panose="020B0604020202020204" pitchFamily="34" charset="0"/>
                <a:cs typeface="Helvetica" panose="020B0604020202020204" pitchFamily="34" charset="0"/>
              </a:rPr>
              <a:t>The number is lowest among Hispanics where only 11% of such HHs have college savings</a:t>
            </a:r>
          </a:p>
          <a:p>
            <a:pPr fontAlgn="base">
              <a:spcAft>
                <a:spcPct val="0"/>
              </a:spcAft>
              <a:buClr>
                <a:schemeClr val="tx2">
                  <a:lumMod val="50000"/>
                </a:schemeClr>
              </a:buClr>
              <a:buFont typeface="Arial" pitchFamily="34" charset="0"/>
              <a:buChar char="•"/>
            </a:pPr>
            <a:r>
              <a:rPr lang="en-US" sz="1400" dirty="0">
                <a:solidFill>
                  <a:srgbClr val="595959"/>
                </a:solidFill>
                <a:latin typeface="Helvetica" panose="020B0604020202020204" pitchFamily="34" charset="0"/>
                <a:cs typeface="Helvetica" panose="020B0604020202020204" pitchFamily="34" charset="0"/>
              </a:rPr>
              <a:t>Almost three quarters of non-Hispanic white households have college savings</a:t>
            </a:r>
          </a:p>
          <a:p>
            <a:pPr fontAlgn="base">
              <a:spcAft>
                <a:spcPct val="0"/>
              </a:spcAft>
              <a:buClr>
                <a:schemeClr val="tx2">
                  <a:lumMod val="50000"/>
                </a:schemeClr>
              </a:buClr>
              <a:buFont typeface="Arial" pitchFamily="34" charset="0"/>
              <a:buChar char="•"/>
            </a:pPr>
            <a:r>
              <a:rPr lang="en-US" sz="1400" dirty="0">
                <a:solidFill>
                  <a:srgbClr val="595959"/>
                </a:solidFill>
                <a:latin typeface="Helvetica" panose="020B0604020202020204" pitchFamily="34" charset="0"/>
                <a:cs typeface="Helvetica" panose="020B0604020202020204" pitchFamily="34" charset="0"/>
              </a:rPr>
              <a:t>Interestingly, among HH with members enrolled in college, non-Hispanic whites have a higher likelihood to have education loans outstanding (87%) than Hispanic or African American HHs (45%)</a:t>
            </a: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15114"/>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i="1" dirty="0">
                <a:solidFill>
                  <a:prstClr val="black">
                    <a:lumMod val="95000"/>
                    <a:lumOff val="5000"/>
                  </a:prstClr>
                </a:solidFill>
                <a:latin typeface="Helvetica" panose="020B0604020202020204" pitchFamily="34" charset="0"/>
                <a:cs typeface="Helvetica" panose="020B0604020202020204" pitchFamily="34" charset="0"/>
              </a:rPr>
              <a:t>Source: Simmons Research Spring 2016 2-year study</a:t>
            </a:r>
          </a:p>
        </p:txBody>
      </p:sp>
      <p:pic>
        <p:nvPicPr>
          <p:cNvPr id="2" name="Picture 1">
            <a:extLst>
              <a:ext uri="{FF2B5EF4-FFF2-40B4-BE49-F238E27FC236}">
                <a16:creationId xmlns="" xmlns:a16="http://schemas.microsoft.com/office/drawing/2014/main" id="{E9855424-839B-4615-92AE-066A26B15402}"/>
              </a:ext>
            </a:extLst>
          </p:cNvPr>
          <p:cNvPicPr>
            <a:picLocks noChangeAspect="1"/>
          </p:cNvPicPr>
          <p:nvPr/>
        </p:nvPicPr>
        <p:blipFill>
          <a:blip r:embed="rId3"/>
          <a:stretch>
            <a:fillRect/>
          </a:stretch>
        </p:blipFill>
        <p:spPr>
          <a:xfrm>
            <a:off x="862829" y="1714500"/>
            <a:ext cx="7418341" cy="2020615"/>
          </a:xfrm>
          <a:prstGeom prst="rect">
            <a:avLst/>
          </a:prstGeom>
        </p:spPr>
      </p:pic>
      <p:sp>
        <p:nvSpPr>
          <p:cNvPr id="3" name="Slide Number Placeholder 2"/>
          <p:cNvSpPr>
            <a:spLocks noGrp="1"/>
          </p:cNvSpPr>
          <p:nvPr>
            <p:ph type="sldNum" sz="quarter" idx="12"/>
          </p:nvPr>
        </p:nvSpPr>
        <p:spPr>
          <a:xfrm>
            <a:off x="8534400" y="6248400"/>
            <a:ext cx="609600" cy="441324"/>
          </a:xfrm>
        </p:spPr>
        <p:txBody>
          <a:bodyPr/>
          <a:lstStyle/>
          <a:p>
            <a:fld id="{EB5B13E7-3880-456E-A47C-849F4E413088}" type="slidenum">
              <a:rPr lang="en-US" smtClean="0"/>
              <a:t>22</a:t>
            </a:fld>
            <a:endParaRPr lang="en-US" dirty="0"/>
          </a:p>
        </p:txBody>
      </p:sp>
    </p:spTree>
    <p:extLst>
      <p:ext uri="{BB962C8B-B14F-4D97-AF65-F5344CB8AC3E}">
        <p14:creationId xmlns:p14="http://schemas.microsoft.com/office/powerpoint/2010/main" val="3163717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lnSpc>
                <a:spcPct val="80000"/>
              </a:lnSpc>
            </a:pPr>
            <a:r>
              <a:rPr lang="en-US" sz="2800" b="1" dirty="0">
                <a:solidFill>
                  <a:schemeClr val="bg1"/>
                </a:solidFill>
                <a:latin typeface="Helvetica" panose="020B0604020202020204" pitchFamily="34" charset="0"/>
                <a:cs typeface="Helvetica" panose="020B0604020202020204" pitchFamily="34" charset="0"/>
              </a:rPr>
              <a:t>Attitudinal Differences College Savings </a:t>
            </a:r>
          </a:p>
          <a:p>
            <a:pPr algn="ctr" defTabSz="457189">
              <a:lnSpc>
                <a:spcPct val="80000"/>
              </a:lnSpc>
            </a:pPr>
            <a:r>
              <a:rPr lang="en-US" sz="2800" b="1" dirty="0">
                <a:solidFill>
                  <a:schemeClr val="bg1"/>
                </a:solidFill>
                <a:latin typeface="Helvetica" panose="020B0604020202020204" pitchFamily="34" charset="0"/>
                <a:cs typeface="Helvetica" panose="020B0604020202020204" pitchFamily="34" charset="0"/>
              </a:rPr>
              <a:t>Participation – Household Composition</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8"/>
            <a:ext cx="8318825" cy="4741492"/>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89">
              <a:lnSpc>
                <a:spcPct val="80000"/>
              </a:lnSpc>
              <a:buNone/>
            </a:pPr>
            <a:endParaRPr lang="en-US" sz="2000" b="1" dirty="0">
              <a:solidFill>
                <a:srgbClr val="E4A923"/>
              </a:solidFill>
              <a:latin typeface="Helvetica" panose="020B0604020202020204" pitchFamily="34" charset="0"/>
              <a:cs typeface="Helvetica" panose="020B0604020202020204" pitchFamily="34" charset="0"/>
            </a:endParaRPr>
          </a:p>
          <a:p>
            <a:pPr marL="0" indent="0" fontAlgn="base">
              <a:spcAft>
                <a:spcPct val="0"/>
              </a:spcAft>
              <a:buNone/>
            </a:pPr>
            <a:endParaRPr lang="en-US" sz="24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24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24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24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24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2400" dirty="0">
              <a:solidFill>
                <a:srgbClr val="595959"/>
              </a:solidFill>
              <a:latin typeface="Helvetica" panose="020B0604020202020204" pitchFamily="34" charset="0"/>
              <a:cs typeface="Helvetica" panose="020B0604020202020204" pitchFamily="34" charset="0"/>
            </a:endParaRPr>
          </a:p>
          <a:p>
            <a:pPr fontAlgn="base">
              <a:spcAft>
                <a:spcPct val="0"/>
              </a:spcAft>
              <a:buClr>
                <a:schemeClr val="tx2">
                  <a:lumMod val="50000"/>
                </a:schemeClr>
              </a:buClr>
              <a:buFont typeface="Arial" pitchFamily="34" charset="0"/>
              <a:buChar char="•"/>
            </a:pPr>
            <a:r>
              <a:rPr lang="en-US" sz="1600" dirty="0">
                <a:solidFill>
                  <a:srgbClr val="595959"/>
                </a:solidFill>
                <a:latin typeface="Helvetica" panose="020B0604020202020204" pitchFamily="34" charset="0"/>
                <a:cs typeface="Helvetica" panose="020B0604020202020204" pitchFamily="34" charset="0"/>
              </a:rPr>
              <a:t>Less savvy when it comes to Financial services</a:t>
            </a:r>
          </a:p>
          <a:p>
            <a:pPr fontAlgn="base">
              <a:spcAft>
                <a:spcPct val="0"/>
              </a:spcAft>
              <a:buClr>
                <a:schemeClr val="tx2">
                  <a:lumMod val="50000"/>
                </a:schemeClr>
              </a:buClr>
              <a:buFont typeface="Arial" pitchFamily="34" charset="0"/>
              <a:buChar char="•"/>
            </a:pPr>
            <a:r>
              <a:rPr lang="en-US" sz="1600" dirty="0">
                <a:solidFill>
                  <a:srgbClr val="595959"/>
                </a:solidFill>
                <a:latin typeface="Helvetica" panose="020B0604020202020204" pitchFamily="34" charset="0"/>
                <a:cs typeface="Helvetica" panose="020B0604020202020204" pitchFamily="34" charset="0"/>
              </a:rPr>
              <a:t>More loan-averse</a:t>
            </a:r>
          </a:p>
          <a:p>
            <a:pPr fontAlgn="base">
              <a:spcAft>
                <a:spcPct val="0"/>
              </a:spcAft>
              <a:buClr>
                <a:schemeClr val="tx2">
                  <a:lumMod val="50000"/>
                </a:schemeClr>
              </a:buClr>
              <a:buFont typeface="Arial" pitchFamily="34" charset="0"/>
              <a:buChar char="•"/>
            </a:pPr>
            <a:r>
              <a:rPr lang="en-US" sz="1600" dirty="0">
                <a:solidFill>
                  <a:srgbClr val="595959"/>
                </a:solidFill>
                <a:latin typeface="Helvetica" panose="020B0604020202020204" pitchFamily="34" charset="0"/>
                <a:cs typeface="Helvetica" panose="020B0604020202020204" pitchFamily="34" charset="0"/>
              </a:rPr>
              <a:t>High level of distrust in banks</a:t>
            </a:r>
          </a:p>
          <a:p>
            <a:pPr fontAlgn="base">
              <a:spcAft>
                <a:spcPct val="0"/>
              </a:spcAft>
              <a:buClr>
                <a:schemeClr val="tx2">
                  <a:lumMod val="50000"/>
                </a:schemeClr>
              </a:buClr>
              <a:buFont typeface="Arial" pitchFamily="34" charset="0"/>
              <a:buChar char="•"/>
            </a:pPr>
            <a:r>
              <a:rPr lang="en-US" sz="1600" dirty="0">
                <a:solidFill>
                  <a:srgbClr val="595959"/>
                </a:solidFill>
                <a:latin typeface="Helvetica" panose="020B0604020202020204" pitchFamily="34" charset="0"/>
                <a:cs typeface="Helvetica" panose="020B0604020202020204" pitchFamily="34" charset="0"/>
              </a:rPr>
              <a:t>However, open to advertising for Financial Services</a:t>
            </a: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15114"/>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i="1" dirty="0">
                <a:solidFill>
                  <a:prstClr val="black">
                    <a:lumMod val="95000"/>
                    <a:lumOff val="5000"/>
                  </a:prstClr>
                </a:solidFill>
                <a:latin typeface="Helvetica" panose="020B0604020202020204" pitchFamily="34" charset="0"/>
                <a:cs typeface="Helvetica" panose="020B0604020202020204" pitchFamily="34" charset="0"/>
              </a:rPr>
              <a:t>Source: Simmons Research Spring 2016 2-year study</a:t>
            </a:r>
          </a:p>
          <a:p>
            <a:pPr>
              <a:buNone/>
              <a:tabLst>
                <a:tab pos="290512" algn="l"/>
              </a:tabLst>
            </a:pPr>
            <a:endParaRPr lang="en-US" sz="1200" dirty="0">
              <a:solidFill>
                <a:prstClr val="black"/>
              </a:solidFill>
              <a:latin typeface="Helvetica" panose="020B0604020202020204" pitchFamily="34" charset="0"/>
              <a:cs typeface="Helvetica" panose="020B0604020202020204" pitchFamily="34" charset="0"/>
            </a:endParaRPr>
          </a:p>
        </p:txBody>
      </p:sp>
      <p:graphicFrame>
        <p:nvGraphicFramePr>
          <p:cNvPr id="15" name="Chart 14">
            <a:extLst>
              <a:ext uri="{FF2B5EF4-FFF2-40B4-BE49-F238E27FC236}">
                <a16:creationId xmlns="" xmlns:a16="http://schemas.microsoft.com/office/drawing/2014/main" id="{2E387F0A-1131-457C-BE1E-B4DAD1B24E7C}"/>
              </a:ext>
            </a:extLst>
          </p:cNvPr>
          <p:cNvGraphicFramePr>
            <a:graphicFrameLocks/>
          </p:cNvGraphicFramePr>
          <p:nvPr>
            <p:extLst>
              <p:ext uri="{D42A27DB-BD31-4B8C-83A1-F6EECF244321}">
                <p14:modId xmlns:p14="http://schemas.microsoft.com/office/powerpoint/2010/main" val="3322850434"/>
              </p:ext>
            </p:extLst>
          </p:nvPr>
        </p:nvGraphicFramePr>
        <p:xfrm>
          <a:off x="764348" y="1714500"/>
          <a:ext cx="7605932" cy="242530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23</a:t>
            </a:fld>
            <a:endParaRPr lang="en-US" dirty="0"/>
          </a:p>
        </p:txBody>
      </p:sp>
    </p:spTree>
    <p:extLst>
      <p:ext uri="{BB962C8B-B14F-4D97-AF65-F5344CB8AC3E}">
        <p14:creationId xmlns:p14="http://schemas.microsoft.com/office/powerpoint/2010/main" val="239671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48BA29-E8B4-4DA4-AD58-776C231B5F9B}"/>
              </a:ext>
            </a:extLst>
          </p:cNvPr>
          <p:cNvSpPr/>
          <p:nvPr/>
        </p:nvSpPr>
        <p:spPr>
          <a:xfrm>
            <a:off x="0" y="2081371"/>
            <a:ext cx="9144000" cy="104282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US" sz="3600" b="1" dirty="0">
                <a:solidFill>
                  <a:schemeClr val="bg1"/>
                </a:solidFill>
                <a:latin typeface="Helvetica" panose="020B0604020202020204" pitchFamily="34" charset="0"/>
                <a:cs typeface="Helvetica" panose="020B0604020202020204" pitchFamily="34" charset="0"/>
              </a:rPr>
              <a:t>College Planning</a:t>
            </a:r>
          </a:p>
          <a:p>
            <a:pPr algn="ctr">
              <a:lnSpc>
                <a:spcPct val="90000"/>
              </a:lnSpc>
            </a:pPr>
            <a:r>
              <a:rPr lang="en-US" sz="3600" b="1" dirty="0">
                <a:solidFill>
                  <a:schemeClr val="bg1"/>
                </a:solidFill>
                <a:latin typeface="Helvetica" panose="020B0604020202020204" pitchFamily="34" charset="0"/>
                <a:cs typeface="Helvetica" panose="020B0604020202020204" pitchFamily="34" charset="0"/>
              </a:rPr>
              <a:t>Segment Profiles</a:t>
            </a:r>
            <a:endParaRPr lang="en-US" sz="3600" dirty="0">
              <a:solidFill>
                <a:schemeClr val="bg1"/>
              </a:solidFill>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a:xfrm>
            <a:off x="8424334" y="6324600"/>
            <a:ext cx="609600" cy="441324"/>
          </a:xfrm>
        </p:spPr>
        <p:txBody>
          <a:bodyPr/>
          <a:lstStyle/>
          <a:p>
            <a:fld id="{EB5B13E7-3880-456E-A47C-849F4E413088}" type="slidenum">
              <a:rPr lang="en-US" smtClean="0"/>
              <a:t>24</a:t>
            </a:fld>
            <a:endParaRPr lang="en-US" dirty="0"/>
          </a:p>
        </p:txBody>
      </p:sp>
    </p:spTree>
    <p:extLst>
      <p:ext uri="{BB962C8B-B14F-4D97-AF65-F5344CB8AC3E}">
        <p14:creationId xmlns:p14="http://schemas.microsoft.com/office/powerpoint/2010/main" val="3284321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lnSpc>
                <a:spcPct val="80000"/>
              </a:lnSpc>
            </a:pPr>
            <a:r>
              <a:rPr lang="en-US" sz="3200" b="1" dirty="0">
                <a:solidFill>
                  <a:schemeClr val="bg1"/>
                </a:solidFill>
                <a:latin typeface="Helvetica" panose="020B0604020202020204" pitchFamily="34" charset="0"/>
                <a:cs typeface="Helvetica" panose="020B0604020202020204" pitchFamily="34" charset="0"/>
              </a:rPr>
              <a:t>College “The Next Step” </a:t>
            </a:r>
          </a:p>
          <a:p>
            <a:pPr algn="ctr" defTabSz="457189">
              <a:lnSpc>
                <a:spcPct val="80000"/>
              </a:lnSpc>
            </a:pPr>
            <a:r>
              <a:rPr lang="en-US" sz="2800" b="1" dirty="0">
                <a:solidFill>
                  <a:schemeClr val="bg1"/>
                </a:solidFill>
                <a:latin typeface="Helvetica" panose="020B0604020202020204" pitchFamily="34" charset="0"/>
                <a:cs typeface="Helvetica" panose="020B0604020202020204" pitchFamily="34" charset="0"/>
              </a:rPr>
              <a:t>Non-Hispanic White</a:t>
            </a:r>
            <a:endParaRPr lang="en-US" sz="2800" dirty="0">
              <a:solidFill>
                <a:schemeClr val="bg1"/>
              </a:solidFill>
              <a:latin typeface="Helvetica" panose="020B0604020202020204" pitchFamily="34" charset="0"/>
              <a:cs typeface="Helvetica" panose="020B0604020202020204" pitchFamily="34" charset="0"/>
            </a:endParaRPr>
          </a:p>
        </p:txBody>
      </p:sp>
      <p:sp>
        <p:nvSpPr>
          <p:cNvPr id="11" name="Subtitle 2">
            <a:extLst>
              <a:ext uri="{FF2B5EF4-FFF2-40B4-BE49-F238E27FC236}">
                <a16:creationId xmlns="" xmlns:a16="http://schemas.microsoft.com/office/drawing/2014/main" id="{6EA76548-36B1-4688-85B2-B309D2B88D89}"/>
              </a:ext>
            </a:extLst>
          </p:cNvPr>
          <p:cNvSpPr txBox="1">
            <a:spLocks/>
          </p:cNvSpPr>
          <p:nvPr/>
        </p:nvSpPr>
        <p:spPr>
          <a:xfrm>
            <a:off x="549577" y="3864322"/>
            <a:ext cx="3293125" cy="1235267"/>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685800">
              <a:buNone/>
            </a:pPr>
            <a:r>
              <a:rPr lang="en-US" sz="1800" b="1" dirty="0">
                <a:solidFill>
                  <a:srgbClr val="0AA58B"/>
                </a:solidFill>
                <a:latin typeface="Helvetica" panose="020B0604020202020204" pitchFamily="34" charset="0"/>
                <a:cs typeface="Helvetica" panose="020B0604020202020204" pitchFamily="34" charset="0"/>
              </a:rPr>
              <a:t>Where to go? </a:t>
            </a:r>
          </a:p>
          <a:p>
            <a:pPr marL="0" defTabSz="685800">
              <a:buNone/>
            </a:pPr>
            <a:r>
              <a:rPr lang="en-US" sz="1000" b="1" dirty="0">
                <a:solidFill>
                  <a:srgbClr val="0AA58B"/>
                </a:solidFill>
                <a:latin typeface="Helvetica" panose="020B0604020202020204" pitchFamily="34" charset="0"/>
                <a:cs typeface="Helvetica" panose="020B0604020202020204" pitchFamily="34" charset="0"/>
              </a:rPr>
              <a:t>A 4-year college with the right academics </a:t>
            </a:r>
          </a:p>
          <a:p>
            <a:pPr fontAlgn="base">
              <a:spcAft>
                <a:spcPct val="0"/>
              </a:spcAft>
              <a:buClr>
                <a:schemeClr val="tx2">
                  <a:lumMod val="50000"/>
                </a:schemeClr>
              </a:buClr>
            </a:pPr>
            <a:r>
              <a:rPr lang="en-US" sz="1000" dirty="0">
                <a:solidFill>
                  <a:srgbClr val="595959"/>
                </a:solidFill>
                <a:latin typeface="Helvetica" panose="020B0604020202020204" pitchFamily="34" charset="0"/>
                <a:cs typeface="Helvetica" panose="020B0604020202020204" pitchFamily="34" charset="0"/>
              </a:rPr>
              <a:t>More likely to be attending a 4-year public (46%) or private college (24%)</a:t>
            </a:r>
          </a:p>
          <a:p>
            <a:pPr fontAlgn="base">
              <a:spcAft>
                <a:spcPct val="0"/>
              </a:spcAft>
              <a:buClr>
                <a:schemeClr val="tx2">
                  <a:lumMod val="50000"/>
                </a:schemeClr>
              </a:buClr>
            </a:pPr>
            <a:r>
              <a:rPr lang="en-US" sz="1000" dirty="0">
                <a:solidFill>
                  <a:srgbClr val="595959"/>
                </a:solidFill>
                <a:latin typeface="Helvetica" panose="020B0604020202020204" pitchFamily="34" charset="0"/>
                <a:cs typeface="Helvetica" panose="020B0604020202020204" pitchFamily="34" charset="0"/>
              </a:rPr>
              <a:t>More chose the college based off the academic program (35%, 113 index)</a:t>
            </a:r>
          </a:p>
        </p:txBody>
      </p:sp>
      <p:sp>
        <p:nvSpPr>
          <p:cNvPr id="14" name="Subtitle 2">
            <a:extLst>
              <a:ext uri="{FF2B5EF4-FFF2-40B4-BE49-F238E27FC236}">
                <a16:creationId xmlns="" xmlns:a16="http://schemas.microsoft.com/office/drawing/2014/main" id="{48F316A0-480D-46B4-AA16-A8F858CB8898}"/>
              </a:ext>
            </a:extLst>
          </p:cNvPr>
          <p:cNvSpPr txBox="1">
            <a:spLocks/>
          </p:cNvSpPr>
          <p:nvPr/>
        </p:nvSpPr>
        <p:spPr>
          <a:xfrm>
            <a:off x="4101782" y="1365859"/>
            <a:ext cx="4661218" cy="1996627"/>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685800">
              <a:buNone/>
            </a:pPr>
            <a:r>
              <a:rPr lang="en-US" sz="1800" b="1" dirty="0">
                <a:solidFill>
                  <a:srgbClr val="0AA58B"/>
                </a:solidFill>
                <a:latin typeface="Helvetica" panose="020B0604020202020204" pitchFamily="34" charset="0"/>
                <a:cs typeface="Helvetica" panose="020B0604020202020204" pitchFamily="34" charset="0"/>
              </a:rPr>
              <a:t>How to pay for it?</a:t>
            </a:r>
          </a:p>
          <a:p>
            <a:pPr marL="0" defTabSz="685800">
              <a:buNone/>
            </a:pPr>
            <a:r>
              <a:rPr lang="en-US" sz="1000" b="1" dirty="0">
                <a:solidFill>
                  <a:srgbClr val="0AA58B"/>
                </a:solidFill>
                <a:latin typeface="Helvetica" panose="020B0604020202020204" pitchFamily="34" charset="0"/>
                <a:cs typeface="Helvetica" panose="020B0604020202020204" pitchFamily="34" charset="0"/>
              </a:rPr>
              <a:t> Plan, apply for scholarships, work for it and borrow the rest. </a:t>
            </a:r>
          </a:p>
          <a:p>
            <a:pPr fontAlgn="base">
              <a:spcAft>
                <a:spcPct val="0"/>
              </a:spcAft>
              <a:buClr>
                <a:schemeClr val="tx2">
                  <a:lumMod val="50000"/>
                </a:schemeClr>
              </a:buClr>
              <a:buFont typeface="Arial" pitchFamily="34" charset="0"/>
              <a:buChar char="•"/>
            </a:pPr>
            <a:r>
              <a:rPr lang="en-US" sz="1000" dirty="0">
                <a:solidFill>
                  <a:srgbClr val="595959"/>
                </a:solidFill>
                <a:latin typeface="Helvetica" panose="020B0604020202020204" pitchFamily="34" charset="0"/>
                <a:cs typeface="Helvetica" panose="020B0604020202020204" pitchFamily="34" charset="0"/>
              </a:rPr>
              <a:t>HA and NH White parents equally likely to have a plan &amp; contingency plan to pay for college, but less likely than AA</a:t>
            </a:r>
          </a:p>
          <a:p>
            <a:pPr fontAlgn="base">
              <a:spcAft>
                <a:spcPct val="0"/>
              </a:spcAft>
              <a:buClr>
                <a:schemeClr val="tx2">
                  <a:lumMod val="50000"/>
                </a:schemeClr>
              </a:buClr>
              <a:buFont typeface="Arial" pitchFamily="34" charset="0"/>
              <a:buChar char="•"/>
            </a:pPr>
            <a:r>
              <a:rPr lang="en-US" sz="1000" dirty="0">
                <a:solidFill>
                  <a:srgbClr val="595959"/>
                </a:solidFill>
                <a:latin typeface="Helvetica" panose="020B0604020202020204" pitchFamily="34" charset="0"/>
                <a:cs typeface="Helvetica" panose="020B0604020202020204" pitchFamily="34" charset="0"/>
              </a:rPr>
              <a:t>This segment received the most grant money with an average of $7,942 (106 index) and scholarship money with an average of $9,831 (110 index) </a:t>
            </a:r>
          </a:p>
          <a:p>
            <a:pPr fontAlgn="base">
              <a:spcAft>
                <a:spcPct val="0"/>
              </a:spcAft>
              <a:buClr>
                <a:schemeClr val="tx2">
                  <a:lumMod val="50000"/>
                </a:schemeClr>
              </a:buClr>
              <a:buFont typeface="Arial" pitchFamily="34" charset="0"/>
              <a:buChar char="•"/>
            </a:pPr>
            <a:r>
              <a:rPr lang="en-US" sz="1000" dirty="0">
                <a:solidFill>
                  <a:srgbClr val="595959"/>
                </a:solidFill>
                <a:latin typeface="Helvetica" panose="020B0604020202020204" pitchFamily="34" charset="0"/>
                <a:cs typeface="Helvetica" panose="020B0604020202020204" pitchFamily="34" charset="0"/>
              </a:rPr>
              <a:t>NH White families are slightly more likely to have borrowed money to pay for college (43%, 105 index)</a:t>
            </a:r>
          </a:p>
          <a:p>
            <a:pPr fontAlgn="base">
              <a:spcAft>
                <a:spcPct val="0"/>
              </a:spcAft>
              <a:buClr>
                <a:schemeClr val="tx2">
                  <a:lumMod val="50000"/>
                </a:schemeClr>
              </a:buClr>
              <a:buFont typeface="Arial" pitchFamily="34" charset="0"/>
              <a:buChar char="•"/>
            </a:pPr>
            <a:r>
              <a:rPr lang="en-US" sz="1000" dirty="0">
                <a:solidFill>
                  <a:srgbClr val="595959"/>
                </a:solidFill>
                <a:latin typeface="Helvetica" panose="020B0604020202020204" pitchFamily="34" charset="0"/>
                <a:cs typeface="Helvetica" panose="020B0604020202020204" pitchFamily="34" charset="0"/>
              </a:rPr>
              <a:t>NH White children are slightly more likely to work more (57%, 110 index) to make college more affordable, in fact 61% work year round  (107 index) </a:t>
            </a:r>
          </a:p>
        </p:txBody>
      </p:sp>
      <p:sp>
        <p:nvSpPr>
          <p:cNvPr id="15" name="Subtitle 2">
            <a:extLst>
              <a:ext uri="{FF2B5EF4-FFF2-40B4-BE49-F238E27FC236}">
                <a16:creationId xmlns="" xmlns:a16="http://schemas.microsoft.com/office/drawing/2014/main" id="{B01EBEFF-2CC3-4568-A72A-1D64FA4D08C2}"/>
              </a:ext>
            </a:extLst>
          </p:cNvPr>
          <p:cNvSpPr txBox="1">
            <a:spLocks/>
          </p:cNvSpPr>
          <p:nvPr/>
        </p:nvSpPr>
        <p:spPr>
          <a:xfrm>
            <a:off x="381000" y="1367457"/>
            <a:ext cx="3293125" cy="21261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None/>
            </a:pPr>
            <a:r>
              <a:rPr lang="en-US" sz="1800" b="1" dirty="0">
                <a:solidFill>
                  <a:srgbClr val="0AA58B"/>
                </a:solidFill>
                <a:latin typeface="Helvetica" panose="020B0604020202020204" pitchFamily="34" charset="0"/>
                <a:cs typeface="Helvetica" panose="020B0604020202020204" pitchFamily="34" charset="0"/>
              </a:rPr>
              <a:t>Why College? </a:t>
            </a:r>
          </a:p>
          <a:p>
            <a:pPr fontAlgn="base">
              <a:spcAft>
                <a:spcPct val="0"/>
              </a:spcAft>
              <a:buNone/>
            </a:pPr>
            <a:r>
              <a:rPr lang="en-US" sz="1000" b="1" dirty="0">
                <a:solidFill>
                  <a:srgbClr val="0AA58B"/>
                </a:solidFill>
                <a:latin typeface="Helvetica" panose="020B0604020202020204" pitchFamily="34" charset="0"/>
                <a:cs typeface="Helvetica" panose="020B0604020202020204" pitchFamily="34" charset="0"/>
              </a:rPr>
              <a:t>The functional view, to prepare for the future and it’s earnings.</a:t>
            </a:r>
            <a:r>
              <a:rPr lang="en-US" sz="1000" b="1" dirty="0">
                <a:solidFill>
                  <a:srgbClr val="FFC000"/>
                </a:solidFill>
                <a:latin typeface="Helvetica" panose="020B0604020202020204" pitchFamily="34" charset="0"/>
                <a:cs typeface="Helvetica" panose="020B0604020202020204" pitchFamily="34" charset="0"/>
              </a:rPr>
              <a:t> </a:t>
            </a:r>
          </a:p>
          <a:p>
            <a:pPr fontAlgn="base">
              <a:spcAft>
                <a:spcPct val="0"/>
              </a:spcAft>
              <a:buClr>
                <a:schemeClr val="tx2">
                  <a:lumMod val="50000"/>
                </a:schemeClr>
              </a:buClr>
            </a:pPr>
            <a:r>
              <a:rPr lang="en-US" sz="1000" dirty="0">
                <a:solidFill>
                  <a:schemeClr val="tx1">
                    <a:lumMod val="65000"/>
                    <a:lumOff val="35000"/>
                  </a:schemeClr>
                </a:solidFill>
                <a:latin typeface="Helvetica" panose="020B0604020202020204" pitchFamily="34" charset="0"/>
                <a:cs typeface="Helvetica" panose="020B0604020202020204" pitchFamily="34" charset="0"/>
              </a:rPr>
              <a:t>For NH White parents focus more on the functional aspects, such as college being a means to preferred occupation (67%) or earnings (55%) rather than it being really expected in the family (35%) or part of the American dream (40%)</a:t>
            </a:r>
          </a:p>
          <a:p>
            <a:pPr fontAlgn="base">
              <a:spcAft>
                <a:spcPct val="0"/>
              </a:spcAft>
              <a:buClr>
                <a:schemeClr val="tx2">
                  <a:lumMod val="50000"/>
                </a:schemeClr>
              </a:buClr>
            </a:pPr>
            <a:r>
              <a:rPr lang="en-US" sz="1000" dirty="0">
                <a:solidFill>
                  <a:schemeClr val="tx1">
                    <a:lumMod val="65000"/>
                    <a:lumOff val="35000"/>
                  </a:schemeClr>
                </a:solidFill>
                <a:latin typeface="Helvetica" panose="020B0604020202020204" pitchFamily="34" charset="0"/>
                <a:cs typeface="Helvetica" panose="020B0604020202020204" pitchFamily="34" charset="0"/>
              </a:rPr>
              <a:t>Slightly less likely to send child to college for intellectual/social experience regardless of whether they would earn more money (19%, 86 index)  </a:t>
            </a:r>
          </a:p>
          <a:p>
            <a:pPr>
              <a:buNone/>
              <a:tabLst>
                <a:tab pos="290512" algn="l"/>
              </a:tabLst>
            </a:pPr>
            <a:endParaRPr lang="en-US" sz="1050" dirty="0">
              <a:solidFill>
                <a:prstClr val="black"/>
              </a:solidFill>
              <a:latin typeface="Helvetica" panose="020B0604020202020204" pitchFamily="34" charset="0"/>
              <a:cs typeface="Helvetica" panose="020B0604020202020204" pitchFamily="34" charset="0"/>
            </a:endParaRPr>
          </a:p>
        </p:txBody>
      </p:sp>
      <p:sp>
        <p:nvSpPr>
          <p:cNvPr id="16" name="Subtitle 2">
            <a:extLst>
              <a:ext uri="{FF2B5EF4-FFF2-40B4-BE49-F238E27FC236}">
                <a16:creationId xmlns="" xmlns:a16="http://schemas.microsoft.com/office/drawing/2014/main" id="{4E1AADE3-F5CC-485F-B05E-8DDAF8A2B924}"/>
              </a:ext>
            </a:extLst>
          </p:cNvPr>
          <p:cNvSpPr txBox="1">
            <a:spLocks/>
          </p:cNvSpPr>
          <p:nvPr/>
        </p:nvSpPr>
        <p:spPr>
          <a:xfrm>
            <a:off x="4101782" y="3865231"/>
            <a:ext cx="4661218" cy="1932786"/>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None/>
            </a:pPr>
            <a:r>
              <a:rPr lang="en-US" sz="1800" b="1" dirty="0">
                <a:solidFill>
                  <a:srgbClr val="0AA58B"/>
                </a:solidFill>
                <a:latin typeface="Helvetica" panose="020B0604020202020204" pitchFamily="34" charset="0"/>
                <a:cs typeface="Helvetica" panose="020B0604020202020204" pitchFamily="34" charset="0"/>
              </a:rPr>
              <a:t>Stressors  </a:t>
            </a:r>
          </a:p>
          <a:p>
            <a:pPr fontAlgn="base">
              <a:spcAft>
                <a:spcPct val="0"/>
              </a:spcAft>
              <a:buNone/>
            </a:pPr>
            <a:r>
              <a:rPr lang="en-US" sz="1000" b="1" dirty="0">
                <a:solidFill>
                  <a:srgbClr val="0AA58B"/>
                </a:solidFill>
                <a:latin typeface="Helvetica" panose="020B0604020202020204" pitchFamily="34" charset="0"/>
                <a:cs typeface="Helvetica" panose="020B0604020202020204" pitchFamily="34" charset="0"/>
              </a:rPr>
              <a:t>More knowledgeable and less impacted by outside sources, they’re less stressed. </a:t>
            </a:r>
          </a:p>
          <a:p>
            <a:pPr fontAlgn="base">
              <a:spcAft>
                <a:spcPct val="0"/>
              </a:spcAft>
              <a:buClr>
                <a:schemeClr val="tx2">
                  <a:lumMod val="50000"/>
                </a:schemeClr>
              </a:buClr>
            </a:pPr>
            <a:r>
              <a:rPr lang="en-US" sz="1000" dirty="0">
                <a:solidFill>
                  <a:srgbClr val="595959"/>
                </a:solidFill>
                <a:latin typeface="Helvetica" panose="020B0604020202020204" pitchFamily="34" charset="0"/>
                <a:cs typeface="Helvetica" panose="020B0604020202020204" pitchFamily="34" charset="0"/>
              </a:rPr>
              <a:t>Across ethnic groups education expenses is the #1 stressor within their household finances.  30% of NHW find themselves constantly or frequently stressed about it, followed by housing (1%) and medical (16%) expenses </a:t>
            </a:r>
          </a:p>
          <a:p>
            <a:pPr fontAlgn="base">
              <a:spcAft>
                <a:spcPct val="0"/>
              </a:spcAft>
              <a:buClr>
                <a:schemeClr val="tx2">
                  <a:lumMod val="50000"/>
                </a:schemeClr>
              </a:buClr>
            </a:pPr>
            <a:r>
              <a:rPr lang="en-US" sz="1000" dirty="0">
                <a:solidFill>
                  <a:srgbClr val="595959"/>
                </a:solidFill>
                <a:latin typeface="Helvetica" panose="020B0604020202020204" pitchFamily="34" charset="0"/>
                <a:cs typeface="Helvetica" panose="020B0604020202020204" pitchFamily="34" charset="0"/>
              </a:rPr>
              <a:t>When thinking about paying for college they are less stressed overall and less worried about economic factors impacting them than the other groups, however their top worries are school raising tuition (21%)  and loan rates increasing (20%)</a:t>
            </a:r>
            <a:endParaRPr lang="en-US" sz="1050" dirty="0">
              <a:solidFill>
                <a:srgbClr val="595959"/>
              </a:solidFill>
              <a:latin typeface="Helvetica" panose="020B0604020202020204" pitchFamily="34" charset="0"/>
              <a:cs typeface="Helvetica" panose="020B0604020202020204" pitchFamily="34" charset="0"/>
            </a:endParaRPr>
          </a:p>
        </p:txBody>
      </p:sp>
      <p:sp>
        <p:nvSpPr>
          <p:cNvPr id="17" name="Subtitle 2">
            <a:extLst>
              <a:ext uri="{FF2B5EF4-FFF2-40B4-BE49-F238E27FC236}">
                <a16:creationId xmlns="" xmlns:a16="http://schemas.microsoft.com/office/drawing/2014/main" id="{6E0BD439-770E-4B11-A866-128D2080D686}"/>
              </a:ext>
            </a:extLst>
          </p:cNvPr>
          <p:cNvSpPr txBox="1">
            <a:spLocks/>
          </p:cNvSpPr>
          <p:nvPr/>
        </p:nvSpPr>
        <p:spPr>
          <a:xfrm>
            <a:off x="288882" y="6115114"/>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i="1" dirty="0">
                <a:solidFill>
                  <a:prstClr val="black">
                    <a:lumMod val="95000"/>
                    <a:lumOff val="5000"/>
                  </a:prstClr>
                </a:solidFill>
                <a:latin typeface="Helvetica" panose="020B0604020202020204" pitchFamily="34" charset="0"/>
                <a:cs typeface="Helvetica" panose="020B0604020202020204" pitchFamily="34" charset="0"/>
              </a:rPr>
              <a:t>Source: Analysis of “How American Pays for College 2016” Sallie Mae’s national study of college students and parents data. </a:t>
            </a:r>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25</a:t>
            </a:fld>
            <a:endParaRPr lang="en-US" dirty="0"/>
          </a:p>
        </p:txBody>
      </p:sp>
    </p:spTree>
    <p:extLst>
      <p:ext uri="{BB962C8B-B14F-4D97-AF65-F5344CB8AC3E}">
        <p14:creationId xmlns:p14="http://schemas.microsoft.com/office/powerpoint/2010/main" val="379073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lnSpc>
                <a:spcPct val="80000"/>
              </a:lnSpc>
            </a:pPr>
            <a:r>
              <a:rPr lang="en-US" sz="3200" b="1" dirty="0">
                <a:solidFill>
                  <a:schemeClr val="bg1"/>
                </a:solidFill>
                <a:latin typeface="Helvetica" panose="020B0604020202020204" pitchFamily="34" charset="0"/>
                <a:cs typeface="Helvetica" panose="020B0604020202020204" pitchFamily="34" charset="0"/>
              </a:rPr>
              <a:t>College “The American Dream” </a:t>
            </a:r>
          </a:p>
          <a:p>
            <a:pPr algn="ctr" defTabSz="457189">
              <a:lnSpc>
                <a:spcPct val="80000"/>
              </a:lnSpc>
            </a:pPr>
            <a:r>
              <a:rPr lang="en-US" sz="2800" b="1" dirty="0">
                <a:solidFill>
                  <a:schemeClr val="bg1"/>
                </a:solidFill>
                <a:latin typeface="Helvetica" panose="020B0604020202020204" pitchFamily="34" charset="0"/>
                <a:cs typeface="Helvetica" panose="020B0604020202020204" pitchFamily="34" charset="0"/>
              </a:rPr>
              <a:t>Hispanics</a:t>
            </a:r>
          </a:p>
        </p:txBody>
      </p:sp>
      <p:sp>
        <p:nvSpPr>
          <p:cNvPr id="11" name="Subtitle 2">
            <a:extLst>
              <a:ext uri="{FF2B5EF4-FFF2-40B4-BE49-F238E27FC236}">
                <a16:creationId xmlns="" xmlns:a16="http://schemas.microsoft.com/office/drawing/2014/main" id="{6EA76548-36B1-4688-85B2-B309D2B88D89}"/>
              </a:ext>
            </a:extLst>
          </p:cNvPr>
          <p:cNvSpPr txBox="1">
            <a:spLocks/>
          </p:cNvSpPr>
          <p:nvPr/>
        </p:nvSpPr>
        <p:spPr>
          <a:xfrm>
            <a:off x="549577" y="4220695"/>
            <a:ext cx="3293125" cy="2001870"/>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685800">
              <a:buNone/>
            </a:pPr>
            <a:r>
              <a:rPr lang="en-US" sz="1800" b="1" dirty="0">
                <a:solidFill>
                  <a:srgbClr val="0AA58B"/>
                </a:solidFill>
                <a:latin typeface="Helvetica" panose="020B0604020202020204" pitchFamily="34" charset="0"/>
                <a:cs typeface="Helvetica" panose="020B0604020202020204" pitchFamily="34" charset="0"/>
              </a:rPr>
              <a:t>Where to go?</a:t>
            </a:r>
          </a:p>
          <a:p>
            <a:pPr marL="0" defTabSz="685800">
              <a:buNone/>
            </a:pPr>
            <a:r>
              <a:rPr lang="en-US" sz="1000" b="1" dirty="0">
                <a:solidFill>
                  <a:srgbClr val="0AA58B"/>
                </a:solidFill>
                <a:latin typeface="Helvetica" panose="020B0604020202020204" pitchFamily="34" charset="0"/>
                <a:cs typeface="Helvetica" panose="020B0604020202020204" pitchFamily="34" charset="0"/>
              </a:rPr>
              <a:t>Definitely a public school, and more likely than others to go to a 2-year based on cost. </a:t>
            </a:r>
            <a:endParaRPr lang="en-US" sz="1800" b="1" dirty="0">
              <a:solidFill>
                <a:srgbClr val="0AA58B"/>
              </a:solidFill>
              <a:latin typeface="Helvetica" panose="020B0604020202020204" pitchFamily="34" charset="0"/>
              <a:cs typeface="Helvetica" panose="020B0604020202020204" pitchFamily="34" charset="0"/>
            </a:endParaRP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Equally likely to be attending a 4-year public (46%) college, but less likely to attend a 4-year private college (12%, 52 index).  Most likely of segments to attend a 2-year public college (42%, 135 index)</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More chose the college based off annual cost before financial aid (21%, 124 index) and personal choice (38%, 123 index)</a:t>
            </a:r>
          </a:p>
        </p:txBody>
      </p:sp>
      <p:sp>
        <p:nvSpPr>
          <p:cNvPr id="14" name="Subtitle 2">
            <a:extLst>
              <a:ext uri="{FF2B5EF4-FFF2-40B4-BE49-F238E27FC236}">
                <a16:creationId xmlns="" xmlns:a16="http://schemas.microsoft.com/office/drawing/2014/main" id="{48F316A0-480D-46B4-AA16-A8F858CB8898}"/>
              </a:ext>
            </a:extLst>
          </p:cNvPr>
          <p:cNvSpPr txBox="1">
            <a:spLocks/>
          </p:cNvSpPr>
          <p:nvPr/>
        </p:nvSpPr>
        <p:spPr>
          <a:xfrm>
            <a:off x="4089934" y="1356245"/>
            <a:ext cx="4783138" cy="306418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685800">
              <a:buNone/>
            </a:pPr>
            <a:r>
              <a:rPr lang="en-US" sz="1800" b="1" dirty="0">
                <a:solidFill>
                  <a:srgbClr val="0AA58B"/>
                </a:solidFill>
                <a:latin typeface="Helvetica" panose="020B0604020202020204" pitchFamily="34" charset="0"/>
                <a:cs typeface="Helvetica" panose="020B0604020202020204" pitchFamily="34" charset="0"/>
              </a:rPr>
              <a:t>How to pay for it? </a:t>
            </a:r>
          </a:p>
          <a:p>
            <a:pPr marL="0" defTabSz="685800">
              <a:buNone/>
            </a:pPr>
            <a:r>
              <a:rPr lang="en-US" sz="1000" b="1" dirty="0">
                <a:solidFill>
                  <a:srgbClr val="0AA58B"/>
                </a:solidFill>
                <a:latin typeface="Helvetica" panose="020B0604020202020204" pitchFamily="34" charset="0"/>
                <a:cs typeface="Helvetica" panose="020B0604020202020204" pitchFamily="34" charset="0"/>
              </a:rPr>
              <a:t>Debt averse, they are more likely to stretch, make compromises and pay it from their pocket. </a:t>
            </a:r>
          </a:p>
          <a:p>
            <a:pPr fontAlgn="base">
              <a:spcAft>
                <a:spcPct val="0"/>
              </a:spcAft>
              <a:buClr>
                <a:schemeClr val="tx2">
                  <a:lumMod val="50000"/>
                </a:schemeClr>
              </a:buClr>
              <a:buFont typeface="Arial" pitchFamily="34" charset="0"/>
              <a:buChar char="•"/>
            </a:pPr>
            <a:r>
              <a:rPr lang="en-US" sz="950" dirty="0">
                <a:solidFill>
                  <a:srgbClr val="595959"/>
                </a:solidFill>
                <a:latin typeface="Helvetica" panose="020B0604020202020204" pitchFamily="34" charset="0"/>
                <a:cs typeface="Helvetica" panose="020B0604020202020204" pitchFamily="34" charset="0"/>
              </a:rPr>
              <a:t>HA and NH White parents equally likely to have a plan &amp; contingency plan to pay for college, but less likely than AA</a:t>
            </a:r>
          </a:p>
          <a:p>
            <a:pPr fontAlgn="base">
              <a:spcAft>
                <a:spcPct val="0"/>
              </a:spcAft>
              <a:buClr>
                <a:schemeClr val="tx2">
                  <a:lumMod val="50000"/>
                </a:schemeClr>
              </a:buClr>
              <a:buFont typeface="Arial" pitchFamily="34" charset="0"/>
              <a:buChar char="•"/>
            </a:pPr>
            <a:r>
              <a:rPr lang="en-US" sz="950" dirty="0">
                <a:solidFill>
                  <a:srgbClr val="595959"/>
                </a:solidFill>
                <a:latin typeface="Helvetica" panose="020B0604020202020204" pitchFamily="34" charset="0"/>
                <a:cs typeface="Helvetica" panose="020B0604020202020204" pitchFamily="34" charset="0"/>
              </a:rPr>
              <a:t>Payment from parent current income is 24% of total cost (133 index),  7% from student current income (140).  Only 32% of HA families borrowed to pay for college (78 index)</a:t>
            </a:r>
          </a:p>
          <a:p>
            <a:pPr fontAlgn="base">
              <a:spcAft>
                <a:spcPct val="0"/>
              </a:spcAft>
              <a:buClr>
                <a:schemeClr val="tx2">
                  <a:lumMod val="50000"/>
                </a:schemeClr>
              </a:buClr>
              <a:buFont typeface="Arial" pitchFamily="34" charset="0"/>
              <a:buChar char="•"/>
            </a:pPr>
            <a:r>
              <a:rPr lang="en-US" sz="950" dirty="0">
                <a:solidFill>
                  <a:srgbClr val="595959"/>
                </a:solidFill>
                <a:latin typeface="Helvetica" panose="020B0604020202020204" pitchFamily="34" charset="0"/>
                <a:cs typeface="Helvetica" panose="020B0604020202020204" pitchFamily="34" charset="0"/>
              </a:rPr>
              <a:t>Hispanics received the least amount in scholarship money with an average of $7,131 (79 index) and they are less likely than others to have received it from the college itself  (48%, 82 index)</a:t>
            </a:r>
          </a:p>
          <a:p>
            <a:pPr fontAlgn="base">
              <a:spcAft>
                <a:spcPct val="0"/>
              </a:spcAft>
              <a:buClr>
                <a:schemeClr val="tx2">
                  <a:lumMod val="50000"/>
                </a:schemeClr>
              </a:buClr>
              <a:buFont typeface="Arial" pitchFamily="34" charset="0"/>
              <a:buChar char="•"/>
            </a:pPr>
            <a:r>
              <a:rPr lang="en-US" sz="950" dirty="0">
                <a:solidFill>
                  <a:srgbClr val="595959"/>
                </a:solidFill>
                <a:latin typeface="Helvetica" panose="020B0604020202020204" pitchFamily="34" charset="0"/>
                <a:cs typeface="Helvetica" panose="020B0604020202020204" pitchFamily="34" charset="0"/>
              </a:rPr>
              <a:t>Least likely to have completed a FAFSA application (77%, 91 index)</a:t>
            </a:r>
          </a:p>
          <a:p>
            <a:pPr fontAlgn="base">
              <a:spcAft>
                <a:spcPct val="0"/>
              </a:spcAft>
              <a:buClr>
                <a:schemeClr val="tx2">
                  <a:lumMod val="50000"/>
                </a:schemeClr>
              </a:buClr>
              <a:buFont typeface="Arial" pitchFamily="34" charset="0"/>
              <a:buChar char="•"/>
            </a:pPr>
            <a:r>
              <a:rPr lang="en-US" sz="950" dirty="0">
                <a:solidFill>
                  <a:srgbClr val="595959"/>
                </a:solidFill>
                <a:latin typeface="Helvetica" panose="020B0604020202020204" pitchFamily="34" charset="0"/>
                <a:cs typeface="Helvetica" panose="020B0604020202020204" pitchFamily="34" charset="0"/>
              </a:rPr>
              <a:t>HA parents are more likely to be willing to stretch themselves financially to obtain the best opportunity for their child’s future. (68%, 121 index)</a:t>
            </a:r>
          </a:p>
          <a:p>
            <a:pPr fontAlgn="base">
              <a:spcAft>
                <a:spcPct val="0"/>
              </a:spcAft>
              <a:buClr>
                <a:schemeClr val="tx2">
                  <a:lumMod val="50000"/>
                </a:schemeClr>
              </a:buClr>
              <a:buFont typeface="Arial" pitchFamily="34" charset="0"/>
              <a:buChar char="•"/>
            </a:pPr>
            <a:r>
              <a:rPr lang="en-US" sz="950" dirty="0">
                <a:solidFill>
                  <a:srgbClr val="595959"/>
                </a:solidFill>
                <a:latin typeface="Helvetica" panose="020B0604020202020204" pitchFamily="34" charset="0"/>
                <a:cs typeface="Helvetica" panose="020B0604020202020204" pitchFamily="34" charset="0"/>
              </a:rPr>
              <a:t>HA children also take many actions to make college more affordable including being more likely to live at home (66%, 135 index), reduce their spending (71%, 115), shorten time to graduation (31%, 120) and stay in-state (77%, 110)</a:t>
            </a:r>
          </a:p>
        </p:txBody>
      </p:sp>
      <p:sp>
        <p:nvSpPr>
          <p:cNvPr id="15" name="Subtitle 2">
            <a:extLst>
              <a:ext uri="{FF2B5EF4-FFF2-40B4-BE49-F238E27FC236}">
                <a16:creationId xmlns="" xmlns:a16="http://schemas.microsoft.com/office/drawing/2014/main" id="{B01EBEFF-2CC3-4568-A72A-1D64FA4D08C2}"/>
              </a:ext>
            </a:extLst>
          </p:cNvPr>
          <p:cNvSpPr txBox="1">
            <a:spLocks/>
          </p:cNvSpPr>
          <p:nvPr/>
        </p:nvSpPr>
        <p:spPr>
          <a:xfrm>
            <a:off x="369152" y="1385979"/>
            <a:ext cx="3461702" cy="21261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None/>
            </a:pPr>
            <a:r>
              <a:rPr lang="en-US" sz="1800" b="1" dirty="0">
                <a:solidFill>
                  <a:srgbClr val="0AA58B"/>
                </a:solidFill>
                <a:latin typeface="Helvetica" panose="020B0604020202020204" pitchFamily="34" charset="0"/>
                <a:cs typeface="Helvetica" panose="020B0604020202020204" pitchFamily="34" charset="0"/>
              </a:rPr>
              <a:t>Why College?</a:t>
            </a:r>
          </a:p>
          <a:p>
            <a:pPr fontAlgn="base">
              <a:spcAft>
                <a:spcPct val="0"/>
              </a:spcAft>
              <a:buNone/>
            </a:pPr>
            <a:r>
              <a:rPr lang="en-US" sz="1000" b="1" dirty="0">
                <a:solidFill>
                  <a:srgbClr val="0AA58B"/>
                </a:solidFill>
                <a:latin typeface="Helvetica" panose="020B0604020202020204" pitchFamily="34" charset="0"/>
                <a:cs typeface="Helvetica" panose="020B0604020202020204" pitchFamily="34" charset="0"/>
              </a:rPr>
              <a:t>Because it’s the American Dream, for experience and to show progress.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The main reasons they want their kids to continue their education is that they see a college education as part of the American Dream (60%, 140 index) and they want them to get the college degree required for their desired occupation (75%, 112 index)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Most likely to see having a college degree as more important now than it used to be (73%, 107 index) and be willing to send them for the intellectual/social experience regardless of whether they would earn more money (35%, 159 index)</a:t>
            </a:r>
          </a:p>
          <a:p>
            <a:pPr>
              <a:buNone/>
              <a:tabLst>
                <a:tab pos="290512" algn="l"/>
              </a:tabLst>
            </a:pPr>
            <a:endParaRPr lang="en-US" sz="500" dirty="0">
              <a:solidFill>
                <a:prstClr val="black"/>
              </a:solidFill>
              <a:latin typeface="Helvetica" panose="020B0604020202020204" pitchFamily="34" charset="0"/>
              <a:cs typeface="Helvetica" panose="020B0604020202020204" pitchFamily="34" charset="0"/>
            </a:endParaRPr>
          </a:p>
        </p:txBody>
      </p:sp>
      <p:sp>
        <p:nvSpPr>
          <p:cNvPr id="16" name="Subtitle 2">
            <a:extLst>
              <a:ext uri="{FF2B5EF4-FFF2-40B4-BE49-F238E27FC236}">
                <a16:creationId xmlns="" xmlns:a16="http://schemas.microsoft.com/office/drawing/2014/main" id="{4E1AADE3-F5CC-485F-B05E-8DDAF8A2B924}"/>
              </a:ext>
            </a:extLst>
          </p:cNvPr>
          <p:cNvSpPr txBox="1">
            <a:spLocks/>
          </p:cNvSpPr>
          <p:nvPr/>
        </p:nvSpPr>
        <p:spPr>
          <a:xfrm>
            <a:off x="4101782" y="4226587"/>
            <a:ext cx="4661218" cy="1932786"/>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None/>
            </a:pPr>
            <a:r>
              <a:rPr lang="en-US" sz="1800" b="1" dirty="0">
                <a:solidFill>
                  <a:srgbClr val="0AA58B"/>
                </a:solidFill>
                <a:latin typeface="Helvetica" panose="020B0604020202020204" pitchFamily="34" charset="0"/>
                <a:cs typeface="Helvetica" panose="020B0604020202020204" pitchFamily="34" charset="0"/>
              </a:rPr>
              <a:t>Stressors</a:t>
            </a:r>
          </a:p>
          <a:p>
            <a:pPr fontAlgn="base">
              <a:spcAft>
                <a:spcPct val="0"/>
              </a:spcAft>
              <a:buNone/>
            </a:pPr>
            <a:r>
              <a:rPr lang="en-US" sz="1000" b="1" dirty="0">
                <a:solidFill>
                  <a:srgbClr val="0AA58B"/>
                </a:solidFill>
                <a:latin typeface="Helvetica" panose="020B0604020202020204" pitchFamily="34" charset="0"/>
                <a:cs typeface="Helvetica" panose="020B0604020202020204" pitchFamily="34" charset="0"/>
              </a:rPr>
              <a:t>They can’t disappoint and the threat of external economic factors worries them greatly. </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Across ethnic groups education expenses is the #1 stressor within their household finances.  31% of Hispanics find themselves constantly or frequently stressed about it, followed by medical (15%) and insurance (15%) expenses) </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When thinking about paying for college they are particularly worried about not wanting to disappoint their child If they can’t afford to pay or they have to drop out (21%, 140). They are worried about economic factors impacting them almost across the board but particularly that their income will decrease due to job loss (23%, 209 index) and that their life insurance is insufficient to cover costs if they die </a:t>
            </a:r>
            <a:r>
              <a:rPr lang="en-US" sz="1000" dirty="0">
                <a:solidFill>
                  <a:schemeClr val="tx1">
                    <a:lumMod val="65000"/>
                    <a:lumOff val="35000"/>
                  </a:schemeClr>
                </a:solidFill>
                <a:latin typeface="Helvetica" panose="020B0604020202020204" pitchFamily="34" charset="0"/>
                <a:cs typeface="Helvetica" panose="020B0604020202020204" pitchFamily="34" charset="0"/>
              </a:rPr>
              <a:t>(26%, 236 index) </a:t>
            </a:r>
          </a:p>
        </p:txBody>
      </p:sp>
      <p:sp>
        <p:nvSpPr>
          <p:cNvPr id="17" name="Subtitle 2">
            <a:extLst>
              <a:ext uri="{FF2B5EF4-FFF2-40B4-BE49-F238E27FC236}">
                <a16:creationId xmlns="" xmlns:a16="http://schemas.microsoft.com/office/drawing/2014/main" id="{6E0BD439-770E-4B11-A866-128D2080D686}"/>
              </a:ext>
            </a:extLst>
          </p:cNvPr>
          <p:cNvSpPr txBox="1">
            <a:spLocks/>
          </p:cNvSpPr>
          <p:nvPr/>
        </p:nvSpPr>
        <p:spPr>
          <a:xfrm>
            <a:off x="290497" y="6098107"/>
            <a:ext cx="3461702" cy="183679"/>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i="1" dirty="0">
                <a:solidFill>
                  <a:prstClr val="black">
                    <a:lumMod val="95000"/>
                    <a:lumOff val="5000"/>
                  </a:prstClr>
                </a:solidFill>
                <a:latin typeface="Helvetica" panose="020B0604020202020204" pitchFamily="34" charset="0"/>
                <a:cs typeface="Helvetica" panose="020B0604020202020204" pitchFamily="34" charset="0"/>
              </a:rPr>
              <a:t>Source: Analysis of “How American Pays for College 2016” Sallie Mae’s national study of college students and parents data. </a:t>
            </a:r>
          </a:p>
          <a:p>
            <a:pPr>
              <a:buNone/>
              <a:tabLst>
                <a:tab pos="290512" algn="l"/>
              </a:tabLst>
            </a:pPr>
            <a:endParaRPr lang="en-US" sz="1200" dirty="0">
              <a:solidFill>
                <a:prstClr val="black"/>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a:xfrm>
            <a:off x="8534400" y="6265140"/>
            <a:ext cx="609600" cy="441324"/>
          </a:xfrm>
        </p:spPr>
        <p:txBody>
          <a:bodyPr/>
          <a:lstStyle/>
          <a:p>
            <a:fld id="{EB5B13E7-3880-456E-A47C-849F4E413088}" type="slidenum">
              <a:rPr lang="en-US" smtClean="0"/>
              <a:t>26</a:t>
            </a:fld>
            <a:endParaRPr lang="en-US" dirty="0"/>
          </a:p>
        </p:txBody>
      </p:sp>
    </p:spTree>
    <p:extLst>
      <p:ext uri="{BB962C8B-B14F-4D97-AF65-F5344CB8AC3E}">
        <p14:creationId xmlns:p14="http://schemas.microsoft.com/office/powerpoint/2010/main" val="1404795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lnSpc>
                <a:spcPct val="80000"/>
              </a:lnSpc>
            </a:pPr>
            <a:r>
              <a:rPr lang="en-US" sz="3200" b="1" dirty="0">
                <a:solidFill>
                  <a:schemeClr val="bg1"/>
                </a:solidFill>
                <a:latin typeface="Helvetica" panose="020B0604020202020204" pitchFamily="34" charset="0"/>
                <a:cs typeface="Helvetica" panose="020B0604020202020204" pitchFamily="34" charset="0"/>
              </a:rPr>
              <a:t>College “The Plan” </a:t>
            </a:r>
          </a:p>
          <a:p>
            <a:pPr algn="ctr" defTabSz="457189">
              <a:lnSpc>
                <a:spcPct val="80000"/>
              </a:lnSpc>
            </a:pPr>
            <a:r>
              <a:rPr lang="en-US" sz="2800" b="1" dirty="0">
                <a:solidFill>
                  <a:schemeClr val="bg1"/>
                </a:solidFill>
                <a:latin typeface="Helvetica" panose="020B0604020202020204" pitchFamily="34" charset="0"/>
                <a:cs typeface="Helvetica" panose="020B0604020202020204" pitchFamily="34" charset="0"/>
              </a:rPr>
              <a:t>African American</a:t>
            </a:r>
          </a:p>
        </p:txBody>
      </p:sp>
      <p:sp>
        <p:nvSpPr>
          <p:cNvPr id="11" name="Subtitle 2">
            <a:extLst>
              <a:ext uri="{FF2B5EF4-FFF2-40B4-BE49-F238E27FC236}">
                <a16:creationId xmlns="" xmlns:a16="http://schemas.microsoft.com/office/drawing/2014/main" id="{6EA76548-36B1-4688-85B2-B309D2B88D89}"/>
              </a:ext>
            </a:extLst>
          </p:cNvPr>
          <p:cNvSpPr txBox="1">
            <a:spLocks/>
          </p:cNvSpPr>
          <p:nvPr/>
        </p:nvSpPr>
        <p:spPr>
          <a:xfrm>
            <a:off x="549577" y="3995607"/>
            <a:ext cx="3293125" cy="2001870"/>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685800">
              <a:buNone/>
            </a:pPr>
            <a:r>
              <a:rPr lang="en-US" sz="1800" b="1" dirty="0">
                <a:solidFill>
                  <a:srgbClr val="0AA58B"/>
                </a:solidFill>
                <a:latin typeface="Helvetica" panose="020B0604020202020204" pitchFamily="34" charset="0"/>
                <a:cs typeface="Helvetica" panose="020B0604020202020204" pitchFamily="34" charset="0"/>
              </a:rPr>
              <a:t>Where to go? </a:t>
            </a:r>
          </a:p>
          <a:p>
            <a:pPr marL="0" defTabSz="685800">
              <a:buNone/>
            </a:pPr>
            <a:r>
              <a:rPr lang="en-US" sz="1000" b="1" dirty="0">
                <a:solidFill>
                  <a:srgbClr val="0AA58B"/>
                </a:solidFill>
                <a:latin typeface="Helvetica" panose="020B0604020202020204" pitchFamily="34" charset="0"/>
                <a:cs typeface="Helvetica" panose="020B0604020202020204" pitchFamily="34" charset="0"/>
              </a:rPr>
              <a:t>A 4-year college with a great financial aid package. </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More likely to be attending a 4-year public (46%) or private college (25%) </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More chose the college based off the financial aid package the school was giving (17%, 170 index)</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More likely than others to eliminate a college from consideration  due to cost at every step in the application process, but most of all after looking at the financial aid packages (54%, 123 index) </a:t>
            </a:r>
          </a:p>
        </p:txBody>
      </p:sp>
      <p:sp>
        <p:nvSpPr>
          <p:cNvPr id="14" name="Subtitle 2">
            <a:extLst>
              <a:ext uri="{FF2B5EF4-FFF2-40B4-BE49-F238E27FC236}">
                <a16:creationId xmlns="" xmlns:a16="http://schemas.microsoft.com/office/drawing/2014/main" id="{48F316A0-480D-46B4-AA16-A8F858CB8898}"/>
              </a:ext>
            </a:extLst>
          </p:cNvPr>
          <p:cNvSpPr txBox="1">
            <a:spLocks/>
          </p:cNvSpPr>
          <p:nvPr/>
        </p:nvSpPr>
        <p:spPr>
          <a:xfrm>
            <a:off x="4089934" y="1356245"/>
            <a:ext cx="4783138" cy="306418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685800">
              <a:buNone/>
            </a:pPr>
            <a:r>
              <a:rPr lang="en-US" sz="1800" b="1" dirty="0">
                <a:solidFill>
                  <a:srgbClr val="0AA58B"/>
                </a:solidFill>
                <a:latin typeface="Helvetica" panose="020B0604020202020204" pitchFamily="34" charset="0"/>
                <a:cs typeface="Helvetica" panose="020B0604020202020204" pitchFamily="34" charset="0"/>
              </a:rPr>
              <a:t>How to pay for it?</a:t>
            </a:r>
          </a:p>
          <a:p>
            <a:pPr marL="0" defTabSz="685800">
              <a:buNone/>
            </a:pPr>
            <a:r>
              <a:rPr lang="en-US" sz="1000" b="1" dirty="0">
                <a:solidFill>
                  <a:srgbClr val="0AA58B"/>
                </a:solidFill>
                <a:latin typeface="Helvetica" panose="020B0604020202020204" pitchFamily="34" charset="0"/>
                <a:cs typeface="Helvetica" panose="020B0604020202020204" pitchFamily="34" charset="0"/>
              </a:rPr>
              <a:t> With a plan, one that includes many sources including scholarships, financial aid, and loans.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AA parents most likely to say they had a plan to pay for all years of college (25%, 132 index) and a contingency plan for unexpected events (20%, 133 index)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Payment also comes from current income, but they over-index in loans and student savings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They are less likely than other groups to use student (45%) or parent (54%) income and savings.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Although they received an average amount in scholarships, this makes up for less of their total costs (16% of total cost, 84 index). They are more likely than others to have received it from the college itself (70%, 121 index)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Most likely to have completed a FAFSA application (94%, 111 index) </a:t>
            </a:r>
          </a:p>
        </p:txBody>
      </p:sp>
      <p:sp>
        <p:nvSpPr>
          <p:cNvPr id="15" name="Subtitle 2">
            <a:extLst>
              <a:ext uri="{FF2B5EF4-FFF2-40B4-BE49-F238E27FC236}">
                <a16:creationId xmlns="" xmlns:a16="http://schemas.microsoft.com/office/drawing/2014/main" id="{B01EBEFF-2CC3-4568-A72A-1D64FA4D08C2}"/>
              </a:ext>
            </a:extLst>
          </p:cNvPr>
          <p:cNvSpPr txBox="1">
            <a:spLocks/>
          </p:cNvSpPr>
          <p:nvPr/>
        </p:nvSpPr>
        <p:spPr>
          <a:xfrm>
            <a:off x="369152" y="1385979"/>
            <a:ext cx="3461702" cy="21261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None/>
            </a:pPr>
            <a:r>
              <a:rPr lang="en-US" sz="1800" b="1" dirty="0">
                <a:solidFill>
                  <a:srgbClr val="0AA58B"/>
                </a:solidFill>
                <a:latin typeface="Helvetica" panose="020B0604020202020204" pitchFamily="34" charset="0"/>
                <a:cs typeface="Helvetica" panose="020B0604020202020204" pitchFamily="34" charset="0"/>
              </a:rPr>
              <a:t>Why College? </a:t>
            </a:r>
          </a:p>
          <a:p>
            <a:pPr fontAlgn="base">
              <a:spcAft>
                <a:spcPct val="0"/>
              </a:spcAft>
              <a:buNone/>
            </a:pPr>
            <a:r>
              <a:rPr lang="en-US" sz="1000" b="1" dirty="0">
                <a:solidFill>
                  <a:srgbClr val="0AA58B"/>
                </a:solidFill>
                <a:latin typeface="Helvetica" panose="020B0604020202020204" pitchFamily="34" charset="0"/>
                <a:cs typeface="Helvetica" panose="020B0604020202020204" pitchFamily="34" charset="0"/>
              </a:rPr>
              <a:t>For a better life, to advance and earn. </a:t>
            </a:r>
          </a:p>
          <a:p>
            <a:pPr fontAlgn="base">
              <a:spcAft>
                <a:spcPct val="0"/>
              </a:spcAft>
              <a:buClr>
                <a:schemeClr val="tx2">
                  <a:lumMod val="50000"/>
                </a:schemeClr>
              </a:buClr>
            </a:pPr>
            <a:r>
              <a:rPr lang="en-US" sz="950" dirty="0">
                <a:solidFill>
                  <a:srgbClr val="595959"/>
                </a:solidFill>
                <a:latin typeface="Helvetica" panose="020B0604020202020204" pitchFamily="34" charset="0"/>
                <a:cs typeface="Helvetica" panose="020B0604020202020204" pitchFamily="34" charset="0"/>
              </a:rPr>
              <a:t>AA is more likely to cite the main reasons they want their kids to continue their education as the fact that college is expected in their family (54%, 129 index) and they want their child to earn more money with a college degree (66%, 116 index</a:t>
            </a:r>
          </a:p>
        </p:txBody>
      </p:sp>
      <p:sp>
        <p:nvSpPr>
          <p:cNvPr id="16" name="Subtitle 2">
            <a:extLst>
              <a:ext uri="{FF2B5EF4-FFF2-40B4-BE49-F238E27FC236}">
                <a16:creationId xmlns="" xmlns:a16="http://schemas.microsoft.com/office/drawing/2014/main" id="{4E1AADE3-F5CC-485F-B05E-8DDAF8A2B924}"/>
              </a:ext>
            </a:extLst>
          </p:cNvPr>
          <p:cNvSpPr txBox="1">
            <a:spLocks/>
          </p:cNvSpPr>
          <p:nvPr/>
        </p:nvSpPr>
        <p:spPr>
          <a:xfrm>
            <a:off x="4101782" y="4001499"/>
            <a:ext cx="4661218" cy="1932786"/>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None/>
            </a:pPr>
            <a:r>
              <a:rPr lang="en-US" sz="1800" b="1" dirty="0">
                <a:solidFill>
                  <a:srgbClr val="0AA58B"/>
                </a:solidFill>
                <a:latin typeface="Helvetica" panose="020B0604020202020204" pitchFamily="34" charset="0"/>
                <a:cs typeface="Helvetica" panose="020B0604020202020204" pitchFamily="34" charset="0"/>
              </a:rPr>
              <a:t>Stressors</a:t>
            </a:r>
          </a:p>
          <a:p>
            <a:pPr fontAlgn="base">
              <a:spcAft>
                <a:spcPct val="0"/>
              </a:spcAft>
              <a:buNone/>
            </a:pPr>
            <a:r>
              <a:rPr lang="en-US" sz="1000" b="1" dirty="0">
                <a:solidFill>
                  <a:srgbClr val="0AA58B"/>
                </a:solidFill>
                <a:latin typeface="Helvetica" panose="020B0604020202020204" pitchFamily="34" charset="0"/>
                <a:cs typeface="Helvetica" panose="020B0604020202020204" pitchFamily="34" charset="0"/>
              </a:rPr>
              <a:t>More worried about being informed and whether they can manage rather than external factors. </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Across ethnic groups education expenses is the #1 stressor within their household finances.  30% of AA find themselves constantly or frequently stressed about it, followed by housing expenses (16%)</a:t>
            </a:r>
          </a:p>
          <a:p>
            <a:pPr fontAlgn="base">
              <a:spcAft>
                <a:spcPct val="0"/>
              </a:spcAft>
              <a:buClr>
                <a:schemeClr val="tx2">
                  <a:lumMod val="50000"/>
                </a:schemeClr>
              </a:buClr>
            </a:pPr>
            <a:r>
              <a:rPr lang="en-US" sz="950" dirty="0">
                <a:solidFill>
                  <a:schemeClr val="tx1">
                    <a:lumMod val="65000"/>
                    <a:lumOff val="35000"/>
                  </a:schemeClr>
                </a:solidFill>
                <a:latin typeface="Helvetica" panose="020B0604020202020204" pitchFamily="34" charset="0"/>
                <a:cs typeface="Helvetica" panose="020B0604020202020204" pitchFamily="34" charset="0"/>
              </a:rPr>
              <a:t>When thinking about paying for college they are more worried about not being informed enough about their options (31%, 115 ), unsureness of future aid (63%, 156), balancing expenses (56%, 117) and external factors such as scholarship/grant money becoming less available (23% , 128 index) and loan rates increasing (22%)</a:t>
            </a:r>
          </a:p>
          <a:p>
            <a:pPr fontAlgn="base">
              <a:spcAft>
                <a:spcPct val="0"/>
              </a:spcAft>
            </a:pPr>
            <a:endParaRPr lang="en-US" sz="10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7" name="Subtitle 2">
            <a:extLst>
              <a:ext uri="{FF2B5EF4-FFF2-40B4-BE49-F238E27FC236}">
                <a16:creationId xmlns="" xmlns:a16="http://schemas.microsoft.com/office/drawing/2014/main" id="{6E0BD439-770E-4B11-A866-128D2080D686}"/>
              </a:ext>
            </a:extLst>
          </p:cNvPr>
          <p:cNvSpPr txBox="1">
            <a:spLocks/>
          </p:cNvSpPr>
          <p:nvPr/>
        </p:nvSpPr>
        <p:spPr>
          <a:xfrm>
            <a:off x="288882" y="6211165"/>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i="1" dirty="0">
                <a:solidFill>
                  <a:prstClr val="black">
                    <a:lumMod val="95000"/>
                    <a:lumOff val="5000"/>
                  </a:prstClr>
                </a:solidFill>
                <a:latin typeface="Helvetica" panose="020B0604020202020204" pitchFamily="34" charset="0"/>
                <a:cs typeface="Helvetica" panose="020B0604020202020204" pitchFamily="34" charset="0"/>
              </a:rPr>
              <a:t>Source: Analysis of “How American Pays for College 2016” Sallie Mae’s national study of college students and parents data. </a:t>
            </a:r>
          </a:p>
          <a:p>
            <a:pPr>
              <a:buNone/>
              <a:tabLst>
                <a:tab pos="290512" algn="l"/>
              </a:tabLst>
            </a:pPr>
            <a:endParaRPr lang="en-US" sz="1200" dirty="0">
              <a:solidFill>
                <a:prstClr val="black"/>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a:xfrm>
            <a:off x="8534400" y="6272283"/>
            <a:ext cx="609600" cy="441324"/>
          </a:xfrm>
        </p:spPr>
        <p:txBody>
          <a:bodyPr/>
          <a:lstStyle/>
          <a:p>
            <a:fld id="{EB5B13E7-3880-456E-A47C-849F4E413088}" type="slidenum">
              <a:rPr lang="en-US" smtClean="0"/>
              <a:t>27</a:t>
            </a:fld>
            <a:endParaRPr lang="en-US" dirty="0"/>
          </a:p>
        </p:txBody>
      </p:sp>
    </p:spTree>
    <p:extLst>
      <p:ext uri="{BB962C8B-B14F-4D97-AF65-F5344CB8AC3E}">
        <p14:creationId xmlns:p14="http://schemas.microsoft.com/office/powerpoint/2010/main" val="285949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48BA29-E8B4-4DA4-AD58-776C231B5F9B}"/>
              </a:ext>
            </a:extLst>
          </p:cNvPr>
          <p:cNvSpPr/>
          <p:nvPr/>
        </p:nvSpPr>
        <p:spPr>
          <a:xfrm>
            <a:off x="0" y="1845733"/>
            <a:ext cx="9144000" cy="1155587"/>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3600" b="1" dirty="0">
                <a:solidFill>
                  <a:schemeClr val="bg1"/>
                </a:solidFill>
                <a:latin typeface="Helvetica" panose="020B0604020202020204" pitchFamily="34" charset="0"/>
                <a:cs typeface="Helvetica" panose="020B0604020202020204" pitchFamily="34" charset="0"/>
              </a:rPr>
              <a:t>Succeeding In The New American Mainstream:</a:t>
            </a:r>
          </a:p>
        </p:txBody>
      </p:sp>
      <p:sp>
        <p:nvSpPr>
          <p:cNvPr id="3" name="Title 1">
            <a:extLst>
              <a:ext uri="{FF2B5EF4-FFF2-40B4-BE49-F238E27FC236}">
                <a16:creationId xmlns="" xmlns:a16="http://schemas.microsoft.com/office/drawing/2014/main" id="{6B95B6AA-7FCB-4511-A994-A6907404CB9F}"/>
              </a:ext>
            </a:extLst>
          </p:cNvPr>
          <p:cNvSpPr txBox="1">
            <a:spLocks/>
          </p:cNvSpPr>
          <p:nvPr/>
        </p:nvSpPr>
        <p:spPr>
          <a:xfrm>
            <a:off x="303388" y="3330555"/>
            <a:ext cx="8537223" cy="1052251"/>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a:t>AN OMNICULTURAL APPROACH</a:t>
            </a:r>
          </a:p>
        </p:txBody>
      </p:sp>
      <p:sp>
        <p:nvSpPr>
          <p:cNvPr id="4" name="Slide Number Placeholder 3"/>
          <p:cNvSpPr>
            <a:spLocks noGrp="1"/>
          </p:cNvSpPr>
          <p:nvPr>
            <p:ph type="sldNum" sz="quarter" idx="12"/>
          </p:nvPr>
        </p:nvSpPr>
        <p:spPr>
          <a:xfrm>
            <a:off x="8373533" y="6324600"/>
            <a:ext cx="609600" cy="441324"/>
          </a:xfrm>
        </p:spPr>
        <p:txBody>
          <a:bodyPr/>
          <a:lstStyle/>
          <a:p>
            <a:fld id="{EB5B13E7-3880-456E-A47C-849F4E413088}" type="slidenum">
              <a:rPr lang="en-US" smtClean="0"/>
              <a:t>28</a:t>
            </a:fld>
            <a:endParaRPr lang="en-US" dirty="0"/>
          </a:p>
        </p:txBody>
      </p:sp>
    </p:spTree>
    <p:extLst>
      <p:ext uri="{BB962C8B-B14F-4D97-AF65-F5344CB8AC3E}">
        <p14:creationId xmlns:p14="http://schemas.microsoft.com/office/powerpoint/2010/main" val="787547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59080"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35" name="TextBox 34">
            <a:extLst>
              <a:ext uri="{FF2B5EF4-FFF2-40B4-BE49-F238E27FC236}">
                <a16:creationId xmlns="" xmlns:a16="http://schemas.microsoft.com/office/drawing/2014/main" id="{5F465891-19FE-45A9-BAF7-A4A1313E2015}"/>
              </a:ext>
            </a:extLst>
          </p:cNvPr>
          <p:cNvSpPr txBox="1"/>
          <p:nvPr/>
        </p:nvSpPr>
        <p:spPr>
          <a:xfrm>
            <a:off x="914739" y="1705495"/>
            <a:ext cx="7619661" cy="1754326"/>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For marketers to succeed in today’s environment, they must understand that there is a “New American Mainstream” unlike that of the past. </a:t>
            </a:r>
          </a:p>
          <a:p>
            <a:pPr algn="ctr"/>
            <a:endParaRPr lang="en-US"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And, as such, they must understand what is driving that change and they must be open to operating with the diversity and complexities that come with it rather than trying to simplifying it for efficiency’s sake.  </a:t>
            </a:r>
          </a:p>
        </p:txBody>
      </p:sp>
      <p:sp>
        <p:nvSpPr>
          <p:cNvPr id="36" name="Title 1">
            <a:extLst>
              <a:ext uri="{FF2B5EF4-FFF2-40B4-BE49-F238E27FC236}">
                <a16:creationId xmlns="" xmlns:a16="http://schemas.microsoft.com/office/drawing/2014/main" id="{5D0F4E5C-41C5-4FF3-AA00-5F0A44672C1D}"/>
              </a:ext>
            </a:extLst>
          </p:cNvPr>
          <p:cNvSpPr txBox="1">
            <a:spLocks/>
          </p:cNvSpPr>
          <p:nvPr/>
        </p:nvSpPr>
        <p:spPr>
          <a:xfrm>
            <a:off x="87010" y="3912869"/>
            <a:ext cx="9144000" cy="7667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90000"/>
              </a:lnSpc>
              <a:spcAft>
                <a:spcPts val="0"/>
              </a:spcAft>
              <a:defRPr/>
            </a:pPr>
            <a:r>
              <a:rPr lang="en-US" sz="2000" b="1" dirty="0">
                <a:solidFill>
                  <a:schemeClr val="tx2">
                    <a:lumMod val="75000"/>
                  </a:schemeClr>
                </a:solidFill>
                <a:latin typeface="Helvetica" panose="020B0604020202020204" pitchFamily="34" charset="0"/>
                <a:cs typeface="Helvetica" panose="020B0604020202020204" pitchFamily="34" charset="0"/>
              </a:rPr>
              <a:t>Speaking to </a:t>
            </a:r>
            <a:r>
              <a:rPr lang="en-US" sz="2000" b="1" u="sng" dirty="0">
                <a:solidFill>
                  <a:schemeClr val="tx2">
                    <a:lumMod val="75000"/>
                  </a:schemeClr>
                </a:solidFill>
                <a:latin typeface="Helvetica" panose="020B0604020202020204" pitchFamily="34" charset="0"/>
                <a:cs typeface="Helvetica" panose="020B0604020202020204" pitchFamily="34" charset="0"/>
              </a:rPr>
              <a:t>more</a:t>
            </a:r>
            <a:r>
              <a:rPr lang="en-US" sz="2000" b="1" dirty="0">
                <a:solidFill>
                  <a:schemeClr val="tx2">
                    <a:lumMod val="75000"/>
                  </a:schemeClr>
                </a:solidFill>
                <a:latin typeface="Helvetica" panose="020B0604020202020204" pitchFamily="34" charset="0"/>
                <a:cs typeface="Helvetica" panose="020B0604020202020204" pitchFamily="34" charset="0"/>
              </a:rPr>
              <a:t> people </a:t>
            </a:r>
            <a:r>
              <a:rPr lang="en-US" sz="2000" b="1" u="sng" dirty="0">
                <a:solidFill>
                  <a:schemeClr val="tx2">
                    <a:lumMod val="75000"/>
                  </a:schemeClr>
                </a:solidFill>
                <a:latin typeface="Helvetica" panose="020B0604020202020204" pitchFamily="34" charset="0"/>
                <a:cs typeface="Helvetica" panose="020B0604020202020204" pitchFamily="34" charset="0"/>
              </a:rPr>
              <a:t>effectively</a:t>
            </a:r>
            <a:r>
              <a:rPr lang="en-US" sz="2000" b="1" dirty="0">
                <a:solidFill>
                  <a:schemeClr val="tx2">
                    <a:lumMod val="75000"/>
                  </a:schemeClr>
                </a:solidFill>
                <a:latin typeface="Helvetica" panose="020B0604020202020204" pitchFamily="34" charset="0"/>
                <a:cs typeface="Helvetica" panose="020B0604020202020204" pitchFamily="34" charset="0"/>
              </a:rPr>
              <a:t> can’t be </a:t>
            </a:r>
          </a:p>
          <a:p>
            <a:pPr fontAlgn="auto">
              <a:lnSpc>
                <a:spcPct val="90000"/>
              </a:lnSpc>
              <a:spcAft>
                <a:spcPts val="0"/>
              </a:spcAft>
              <a:defRPr/>
            </a:pPr>
            <a:r>
              <a:rPr lang="en-US" sz="2000" b="1" dirty="0">
                <a:solidFill>
                  <a:schemeClr val="tx2">
                    <a:lumMod val="75000"/>
                  </a:schemeClr>
                </a:solidFill>
                <a:latin typeface="Helvetica" panose="020B0604020202020204" pitchFamily="34" charset="0"/>
                <a:cs typeface="Helvetica" panose="020B0604020202020204" pitchFamily="34" charset="0"/>
              </a:rPr>
              <a:t>done by oversimplifying </a:t>
            </a:r>
          </a:p>
        </p:txBody>
      </p:sp>
      <p:sp>
        <p:nvSpPr>
          <p:cNvPr id="11" name="Rectangle 10">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lnSpc>
                <a:spcPct val="80000"/>
              </a:lnSpc>
            </a:pPr>
            <a:endParaRPr lang="en-US" sz="2800" b="1" dirty="0">
              <a:solidFill>
                <a:schemeClr val="bg1"/>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a:xfrm>
            <a:off x="8534400" y="6248400"/>
            <a:ext cx="609600" cy="441324"/>
          </a:xfrm>
        </p:spPr>
        <p:txBody>
          <a:bodyPr/>
          <a:lstStyle/>
          <a:p>
            <a:fld id="{EB5B13E7-3880-456E-A47C-849F4E413088}" type="slidenum">
              <a:rPr lang="en-US" smtClean="0"/>
              <a:t>29</a:t>
            </a:fld>
            <a:endParaRPr lang="en-US" dirty="0"/>
          </a:p>
        </p:txBody>
      </p:sp>
    </p:spTree>
    <p:extLst>
      <p:ext uri="{BB962C8B-B14F-4D97-AF65-F5344CB8AC3E}">
        <p14:creationId xmlns:p14="http://schemas.microsoft.com/office/powerpoint/2010/main" val="7327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Agena</a:t>
            </a:r>
            <a:endParaRPr lang="en-US" dirty="0"/>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smtClean="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5">
            <a:extLst>
              <a:ext uri="{FF2B5EF4-FFF2-40B4-BE49-F238E27FC236}">
                <a16:creationId xmlns:a16="http://schemas.microsoft.com/office/drawing/2014/main" xmlns="" id="{30F21BE5-4F4E-4A6B-B2C6-172B0B32EB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176" y="2022493"/>
            <a:ext cx="5122164" cy="341477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06680" y="527987"/>
            <a:ext cx="8976360" cy="461665"/>
          </a:xfrm>
          <a:prstGeom prst="rect">
            <a:avLst/>
          </a:prstGeom>
          <a:noFill/>
        </p:spPr>
        <p:txBody>
          <a:bodyPr wrap="square" rtlCol="0">
            <a:spAutoFit/>
          </a:bodyPr>
          <a:lstStyle/>
          <a:p>
            <a:r>
              <a:rPr lang="en-US" sz="2400" dirty="0" smtClean="0">
                <a:solidFill>
                  <a:schemeClr val="bg1"/>
                </a:solidFill>
                <a:latin typeface="Helvetica"/>
                <a:cs typeface="Helvetica"/>
              </a:rPr>
              <a:t>Diverse U.S. </a:t>
            </a:r>
            <a:r>
              <a:rPr lang="en-US" sz="2400" dirty="0">
                <a:solidFill>
                  <a:schemeClr val="bg1"/>
                </a:solidFill>
                <a:latin typeface="Helvetica"/>
                <a:cs typeface="Helvetica"/>
              </a:rPr>
              <a:t>Demographics: Outreach in an Evolving </a:t>
            </a:r>
            <a:r>
              <a:rPr lang="en-US" sz="2400" dirty="0" smtClean="0">
                <a:solidFill>
                  <a:schemeClr val="bg1"/>
                </a:solidFill>
                <a:latin typeface="Helvetica"/>
                <a:cs typeface="Helvetica"/>
              </a:rPr>
              <a:t>Landscape</a:t>
            </a:r>
            <a:endParaRPr lang="en-US" sz="2400" dirty="0">
              <a:solidFill>
                <a:schemeClr val="bg1"/>
              </a:solidFill>
              <a:latin typeface="Helvetica"/>
              <a:cs typeface="Helvetica"/>
            </a:endParaRPr>
          </a:p>
        </p:txBody>
      </p:sp>
      <p:sp>
        <p:nvSpPr>
          <p:cNvPr id="2" name="TextBox 1"/>
          <p:cNvSpPr txBox="1"/>
          <p:nvPr/>
        </p:nvSpPr>
        <p:spPr>
          <a:xfrm>
            <a:off x="548640" y="1528855"/>
            <a:ext cx="3526536" cy="4493538"/>
          </a:xfrm>
          <a:prstGeom prst="rect">
            <a:avLst/>
          </a:prstGeom>
          <a:noFill/>
        </p:spPr>
        <p:txBody>
          <a:bodyPr wrap="square" rtlCol="0">
            <a:spAutoFit/>
          </a:bodyPr>
          <a:lstStyle/>
          <a:p>
            <a:r>
              <a:rPr lang="en-US" sz="2800" b="1" u="sng" dirty="0" smtClean="0">
                <a:solidFill>
                  <a:schemeClr val="tx2"/>
                </a:solidFill>
                <a:latin typeface="Helvetica" panose="020B0604020202020204" pitchFamily="34" charset="0"/>
                <a:cs typeface="Helvetica" panose="020B0604020202020204" pitchFamily="34" charset="0"/>
              </a:rPr>
              <a:t>Agenda</a:t>
            </a:r>
            <a:r>
              <a:rPr lang="en-US" sz="2800" b="1" dirty="0" smtClean="0">
                <a:solidFill>
                  <a:schemeClr val="tx2"/>
                </a:solidFill>
                <a:latin typeface="Helvetica" panose="020B0604020202020204" pitchFamily="34" charset="0"/>
                <a:cs typeface="Helvetica" panose="020B0604020202020204" pitchFamily="34" charset="0"/>
              </a:rPr>
              <a:t>:</a:t>
            </a:r>
          </a:p>
          <a:p>
            <a:endParaRPr lang="en-US" sz="2400" dirty="0">
              <a:solidFill>
                <a:schemeClr val="tx2"/>
              </a:solidFill>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smtClean="0">
                <a:solidFill>
                  <a:schemeClr val="tx2"/>
                </a:solidFill>
                <a:latin typeface="Helvetica" panose="020B0604020202020204" pitchFamily="34" charset="0"/>
                <a:cs typeface="Helvetica" panose="020B0604020202020204" pitchFamily="34" charset="0"/>
              </a:rPr>
              <a:t>Shifting U.S. Demographics</a:t>
            </a:r>
          </a:p>
          <a:p>
            <a:pPr marL="457200" indent="-457200">
              <a:buFont typeface="Arial" panose="020B0604020202020204" pitchFamily="34" charset="0"/>
              <a:buChar char="•"/>
            </a:pPr>
            <a:endParaRPr lang="en-US" sz="2400" dirty="0" smtClean="0">
              <a:solidFill>
                <a:schemeClr val="tx2"/>
              </a:solidFill>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smtClean="0">
                <a:solidFill>
                  <a:schemeClr val="tx2"/>
                </a:solidFill>
                <a:latin typeface="Helvetica" panose="020B0604020202020204" pitchFamily="34" charset="0"/>
                <a:cs typeface="Helvetica" panose="020B0604020202020204" pitchFamily="34" charset="0"/>
              </a:rPr>
              <a:t>Adapting to the New America</a:t>
            </a:r>
          </a:p>
          <a:p>
            <a:pPr marL="457200" indent="-457200">
              <a:buFont typeface="Arial" panose="020B0604020202020204" pitchFamily="34" charset="0"/>
              <a:buChar char="•"/>
            </a:pPr>
            <a:endParaRPr lang="en-US" sz="2400" dirty="0" smtClean="0">
              <a:solidFill>
                <a:schemeClr val="tx2"/>
              </a:solidFill>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smtClean="0">
                <a:solidFill>
                  <a:schemeClr val="tx2"/>
                </a:solidFill>
                <a:latin typeface="Helvetica" panose="020B0604020202020204" pitchFamily="34" charset="0"/>
                <a:cs typeface="Helvetica" panose="020B0604020202020204" pitchFamily="34" charset="0"/>
              </a:rPr>
              <a:t>Implications for 529 Marketing</a:t>
            </a:r>
            <a:endParaRPr lang="en-US" dirty="0"/>
          </a:p>
          <a:p>
            <a:endParaRPr lang="en-US" dirty="0"/>
          </a:p>
        </p:txBody>
      </p:sp>
      <p:sp>
        <p:nvSpPr>
          <p:cNvPr id="4" name="Slide Number Placeholder 3"/>
          <p:cNvSpPr>
            <a:spLocks noGrp="1"/>
          </p:cNvSpPr>
          <p:nvPr>
            <p:ph type="sldNum" sz="quarter" idx="12"/>
          </p:nvPr>
        </p:nvSpPr>
        <p:spPr>
          <a:xfrm>
            <a:off x="8534400" y="6256902"/>
            <a:ext cx="609600" cy="441324"/>
          </a:xfrm>
        </p:spPr>
        <p:txBody>
          <a:bodyPr/>
          <a:lstStyle/>
          <a:p>
            <a:fld id="{EB5B13E7-3880-456E-A47C-849F4E413088}" type="slidenum">
              <a:rPr lang="en-US" smtClean="0"/>
              <a:t>3</a:t>
            </a:fld>
            <a:endParaRPr lang="en-US" dirty="0"/>
          </a:p>
        </p:txBody>
      </p:sp>
    </p:spTree>
    <p:extLst>
      <p:ext uri="{BB962C8B-B14F-4D97-AF65-F5344CB8AC3E}">
        <p14:creationId xmlns:p14="http://schemas.microsoft.com/office/powerpoint/2010/main" val="870624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3601"/>
              </a:lnSpc>
              <a:defRPr/>
            </a:pPr>
            <a:r>
              <a:rPr lang="en-US" sz="3600" dirty="0">
                <a:solidFill>
                  <a:schemeClr val="bg1"/>
                </a:solidFill>
                <a:latin typeface="Helvetica" panose="020B0604020202020204" pitchFamily="34" charset="0"/>
                <a:cs typeface="Helvetica" panose="020B0604020202020204" pitchFamily="34" charset="0"/>
              </a:rPr>
              <a:t>So, What’s The Conundrum?</a:t>
            </a:r>
            <a:endParaRPr lang="en-US" sz="3600" b="1" spc="-100" dirty="0">
              <a:solidFill>
                <a:schemeClr val="bg1"/>
              </a:solidFill>
              <a:latin typeface="Helvetica" panose="020B0604020202020204" pitchFamily="34" charset="0"/>
              <a:cs typeface="Helvetica" panose="020B0604020202020204" pitchFamily="34" charset="0"/>
            </a:endParaRP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pic>
        <p:nvPicPr>
          <p:cNvPr id="73" name="Picture 72" descr="CHART 3.png">
            <a:extLst>
              <a:ext uri="{FF2B5EF4-FFF2-40B4-BE49-F238E27FC236}">
                <a16:creationId xmlns="" xmlns:a16="http://schemas.microsoft.com/office/drawing/2014/main" id="{323F100D-9B03-4508-972D-47ED1C51B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193818"/>
            <a:ext cx="8200083" cy="2686030"/>
          </a:xfrm>
          <a:prstGeom prst="rect">
            <a:avLst/>
          </a:prstGeom>
        </p:spPr>
      </p:pic>
      <p:sp>
        <p:nvSpPr>
          <p:cNvPr id="2" name="Slide Number Placeholder 1"/>
          <p:cNvSpPr>
            <a:spLocks noGrp="1"/>
          </p:cNvSpPr>
          <p:nvPr>
            <p:ph type="sldNum" sz="quarter" idx="12"/>
          </p:nvPr>
        </p:nvSpPr>
        <p:spPr>
          <a:xfrm>
            <a:off x="8534400" y="6265140"/>
            <a:ext cx="609600" cy="441324"/>
          </a:xfrm>
        </p:spPr>
        <p:txBody>
          <a:bodyPr/>
          <a:lstStyle/>
          <a:p>
            <a:fld id="{EB5B13E7-3880-456E-A47C-849F4E413088}" type="slidenum">
              <a:rPr lang="en-US" smtClean="0"/>
              <a:t>30</a:t>
            </a:fld>
            <a:endParaRPr lang="en-US" dirty="0"/>
          </a:p>
        </p:txBody>
      </p:sp>
    </p:spTree>
    <p:extLst>
      <p:ext uri="{BB962C8B-B14F-4D97-AF65-F5344CB8AC3E}">
        <p14:creationId xmlns:p14="http://schemas.microsoft.com/office/powerpoint/2010/main" val="1526004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48BA29-E8B4-4DA4-AD58-776C231B5F9B}"/>
              </a:ext>
            </a:extLst>
          </p:cNvPr>
          <p:cNvSpPr/>
          <p:nvPr/>
        </p:nvSpPr>
        <p:spPr>
          <a:xfrm>
            <a:off x="0" y="2081371"/>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3600" b="1" dirty="0">
                <a:latin typeface="Helvetica" panose="020B0604020202020204" pitchFamily="34" charset="0"/>
                <a:cs typeface="Helvetica" panose="020B0604020202020204" pitchFamily="34" charset="0"/>
              </a:rPr>
              <a:t>Hence, the Need to Adopt </a:t>
            </a:r>
            <a:endParaRPr lang="en-US" sz="3600" b="1" dirty="0">
              <a:solidFill>
                <a:schemeClr val="bg1"/>
              </a:solidFill>
              <a:latin typeface="Helvetica" panose="020B0604020202020204" pitchFamily="34" charset="0"/>
              <a:cs typeface="Helvetica" panose="020B0604020202020204" pitchFamily="34" charset="0"/>
            </a:endParaRPr>
          </a:p>
        </p:txBody>
      </p:sp>
      <p:sp>
        <p:nvSpPr>
          <p:cNvPr id="3" name="Title 1">
            <a:extLst>
              <a:ext uri="{FF2B5EF4-FFF2-40B4-BE49-F238E27FC236}">
                <a16:creationId xmlns="" xmlns:a16="http://schemas.microsoft.com/office/drawing/2014/main" id="{6B95B6AA-7FCB-4511-A994-A6907404CB9F}"/>
              </a:ext>
            </a:extLst>
          </p:cNvPr>
          <p:cNvSpPr txBox="1">
            <a:spLocks/>
          </p:cNvSpPr>
          <p:nvPr/>
        </p:nvSpPr>
        <p:spPr>
          <a:xfrm>
            <a:off x="303388" y="3330555"/>
            <a:ext cx="8537223" cy="1052251"/>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a:t>AN OMNICULTURAL APPROACH</a:t>
            </a:r>
          </a:p>
        </p:txBody>
      </p:sp>
      <p:sp>
        <p:nvSpPr>
          <p:cNvPr id="4" name="Slide Number Placeholder 3"/>
          <p:cNvSpPr>
            <a:spLocks noGrp="1"/>
          </p:cNvSpPr>
          <p:nvPr>
            <p:ph type="sldNum" sz="quarter" idx="12"/>
          </p:nvPr>
        </p:nvSpPr>
        <p:spPr>
          <a:xfrm>
            <a:off x="8398934" y="6324600"/>
            <a:ext cx="609600" cy="441324"/>
          </a:xfrm>
        </p:spPr>
        <p:txBody>
          <a:bodyPr/>
          <a:lstStyle/>
          <a:p>
            <a:fld id="{EB5B13E7-3880-456E-A47C-849F4E413088}" type="slidenum">
              <a:rPr lang="en-US" smtClean="0"/>
              <a:t>31</a:t>
            </a:fld>
            <a:endParaRPr lang="en-US" dirty="0"/>
          </a:p>
        </p:txBody>
      </p:sp>
    </p:spTree>
    <p:extLst>
      <p:ext uri="{BB962C8B-B14F-4D97-AF65-F5344CB8AC3E}">
        <p14:creationId xmlns:p14="http://schemas.microsoft.com/office/powerpoint/2010/main" val="3351401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600" b="1" dirty="0" err="1">
                <a:solidFill>
                  <a:schemeClr val="bg1"/>
                </a:solidFill>
                <a:latin typeface="Helvetica" panose="020B0604020202020204" pitchFamily="34" charset="0"/>
                <a:cs typeface="Helvetica" panose="020B0604020202020204" pitchFamily="34" charset="0"/>
              </a:rPr>
              <a:t>Omnicultural</a:t>
            </a:r>
            <a:endParaRPr lang="en-US" sz="3600" b="1" dirty="0">
              <a:solidFill>
                <a:schemeClr val="bg1"/>
              </a:solidFill>
              <a:latin typeface="Helvetica" panose="020B0604020202020204" pitchFamily="34" charset="0"/>
              <a:cs typeface="Helvetica" panose="020B0604020202020204" pitchFamily="34" charset="0"/>
            </a:endParaRP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22" name="TextBox 21">
            <a:extLst>
              <a:ext uri="{FF2B5EF4-FFF2-40B4-BE49-F238E27FC236}">
                <a16:creationId xmlns="" xmlns:a16="http://schemas.microsoft.com/office/drawing/2014/main" id="{CFB264A3-374F-40E7-B9FF-3D5912877CB1}"/>
              </a:ext>
            </a:extLst>
          </p:cNvPr>
          <p:cNvSpPr txBox="1"/>
          <p:nvPr/>
        </p:nvSpPr>
        <p:spPr>
          <a:xfrm>
            <a:off x="779161" y="1675413"/>
            <a:ext cx="7326597" cy="5047792"/>
          </a:xfrm>
          <a:prstGeom prst="rect">
            <a:avLst/>
          </a:prstGeom>
          <a:noFill/>
        </p:spPr>
        <p:txBody>
          <a:bodyPr wrap="square" rtlCol="0">
            <a:spAutoFit/>
          </a:bodyPr>
          <a:lstStyle/>
          <a:p>
            <a:pPr algn="ctr">
              <a:lnSpc>
                <a:spcPct val="120000"/>
              </a:lnSpc>
            </a:pPr>
            <a:r>
              <a:rPr lang="en-US" dirty="0">
                <a:latin typeface="Helvetica" panose="020B0604020202020204" pitchFamily="34" charset="0"/>
                <a:cs typeface="Helvetica" panose="020B0604020202020204" pitchFamily="34" charset="0"/>
              </a:rPr>
              <a:t>An approach used to address diverse cultural segments which now comprise the new mainstream, understanding how different cultures interact and borrow from one another without losing their identity or alienating the others...</a:t>
            </a:r>
          </a:p>
          <a:p>
            <a:pPr algn="ctr">
              <a:lnSpc>
                <a:spcPct val="120000"/>
              </a:lnSpc>
            </a:pPr>
            <a:endParaRPr lang="en-US" dirty="0">
              <a:latin typeface="Helvetica" panose="020B0604020202020204" pitchFamily="34" charset="0"/>
              <a:cs typeface="Helvetica" panose="020B0604020202020204" pitchFamily="34" charset="0"/>
            </a:endParaRPr>
          </a:p>
          <a:p>
            <a:pPr algn="ctr">
              <a:lnSpc>
                <a:spcPct val="120000"/>
              </a:lnSpc>
            </a:pPr>
            <a:endParaRPr lang="en-US" dirty="0">
              <a:latin typeface="Helvetica" panose="020B0604020202020204" pitchFamily="34" charset="0"/>
              <a:cs typeface="Helvetica" panose="020B0604020202020204" pitchFamily="34" charset="0"/>
            </a:endParaRPr>
          </a:p>
          <a:p>
            <a:pPr algn="ctr">
              <a:lnSpc>
                <a:spcPct val="120000"/>
              </a:lnSpc>
            </a:pPr>
            <a:r>
              <a:rPr lang="en-US" dirty="0">
                <a:latin typeface="Helvetica" panose="020B0604020202020204" pitchFamily="34" charset="0"/>
                <a:cs typeface="Helvetica" panose="020B0604020202020204" pitchFamily="34" charset="0"/>
              </a:rPr>
              <a:t>In a comprehensive manner, considering how people truly live</a:t>
            </a:r>
          </a:p>
          <a:p>
            <a:pPr algn="ctr">
              <a:lnSpc>
                <a:spcPct val="120000"/>
              </a:lnSpc>
            </a:pPr>
            <a:endParaRPr lang="en-US" dirty="0">
              <a:latin typeface="Helvetica" panose="020B0604020202020204" pitchFamily="34" charset="0"/>
              <a:cs typeface="Helvetica" panose="020B0604020202020204" pitchFamily="34" charset="0"/>
            </a:endParaRPr>
          </a:p>
          <a:p>
            <a:pPr algn="ctr">
              <a:lnSpc>
                <a:spcPct val="120000"/>
              </a:lnSpc>
            </a:pPr>
            <a:endParaRPr lang="en-US" dirty="0">
              <a:latin typeface="Helvetica" panose="020B0604020202020204" pitchFamily="34" charset="0"/>
              <a:cs typeface="Helvetica" panose="020B0604020202020204" pitchFamily="34" charset="0"/>
            </a:endParaRPr>
          </a:p>
          <a:p>
            <a:pPr algn="ctr">
              <a:lnSpc>
                <a:spcPct val="120000"/>
              </a:lnSpc>
            </a:pPr>
            <a:r>
              <a:rPr lang="en-US" dirty="0">
                <a:latin typeface="Helvetica" panose="020B0604020202020204" pitchFamily="34" charset="0"/>
                <a:cs typeface="Helvetica" panose="020B0604020202020204" pitchFamily="34" charset="0"/>
              </a:rPr>
              <a:t> Requiring both strategic and tactical cultural competence to achieve optimum relevance, response, and growth.</a:t>
            </a:r>
          </a:p>
          <a:p>
            <a:pPr algn="ctr">
              <a:lnSpc>
                <a:spcPct val="120000"/>
              </a:lnSpc>
            </a:pPr>
            <a:endParaRPr lang="en-US" dirty="0">
              <a:latin typeface="Helvetica" panose="020B0604020202020204" pitchFamily="34" charset="0"/>
              <a:cs typeface="Helvetica" panose="020B0604020202020204" pitchFamily="34" charset="0"/>
            </a:endParaRPr>
          </a:p>
          <a:p>
            <a:pPr algn="ctr">
              <a:lnSpc>
                <a:spcPct val="120000"/>
              </a:lnSpc>
            </a:pPr>
            <a:endParaRPr lang="en-US" dirty="0">
              <a:latin typeface="Helvetica" panose="020B0604020202020204" pitchFamily="34" charset="0"/>
              <a:cs typeface="Helvetica" panose="020B0604020202020204" pitchFamily="34" charset="0"/>
            </a:endParaRPr>
          </a:p>
          <a:p>
            <a:pPr algn="ctr">
              <a:lnSpc>
                <a:spcPct val="120000"/>
              </a:lnSpc>
            </a:pPr>
            <a:endParaRPr lang="en-US" dirty="0">
              <a:solidFill>
                <a:schemeClr val="bg1">
                  <a:lumMod val="50000"/>
                </a:schemeClr>
              </a:solidFill>
              <a:latin typeface="Helvetica" panose="020B0604020202020204" pitchFamily="34" charset="0"/>
              <a:cs typeface="Helvetica" panose="020B0604020202020204" pitchFamily="34" charset="0"/>
            </a:endParaRPr>
          </a:p>
          <a:p>
            <a:pPr algn="ctr">
              <a:lnSpc>
                <a:spcPct val="120000"/>
              </a:lnSpc>
            </a:pPr>
            <a:endParaRPr lang="en-US" dirty="0">
              <a:solidFill>
                <a:schemeClr val="bg1">
                  <a:lumMod val="50000"/>
                </a:schemeClr>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a:xfrm>
            <a:off x="8534400" y="6248400"/>
            <a:ext cx="609600" cy="441324"/>
          </a:xfrm>
        </p:spPr>
        <p:txBody>
          <a:bodyPr/>
          <a:lstStyle/>
          <a:p>
            <a:fld id="{EB5B13E7-3880-456E-A47C-849F4E413088}" type="slidenum">
              <a:rPr lang="en-US" smtClean="0"/>
              <a:t>32</a:t>
            </a:fld>
            <a:endParaRPr lang="en-US" dirty="0"/>
          </a:p>
        </p:txBody>
      </p:sp>
    </p:spTree>
    <p:extLst>
      <p:ext uri="{BB962C8B-B14F-4D97-AF65-F5344CB8AC3E}">
        <p14:creationId xmlns:p14="http://schemas.microsoft.com/office/powerpoint/2010/main" val="4016801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b="1" spc="-100" dirty="0" err="1">
                <a:solidFill>
                  <a:schemeClr val="bg1"/>
                </a:solidFill>
                <a:latin typeface="Helvetica" panose="020B0604020202020204" pitchFamily="34" charset="0"/>
                <a:cs typeface="Helvetica" panose="020B0604020202020204" pitchFamily="34" charset="0"/>
              </a:rPr>
              <a:t>Omnicultural</a:t>
            </a:r>
            <a:r>
              <a:rPr lang="en-US" sz="3200" b="1" spc="-100" dirty="0">
                <a:solidFill>
                  <a:schemeClr val="bg1"/>
                </a:solidFill>
                <a:latin typeface="Helvetica" panose="020B0604020202020204" pitchFamily="34" charset="0"/>
                <a:cs typeface="Helvetica" panose="020B0604020202020204" pitchFamily="34" charset="0"/>
              </a:rPr>
              <a:t>: Key Tenets</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 xmlns:a16="http://schemas.microsoft.com/office/drawing/2014/main" id="{12E03506-87CD-4A46-84EA-A2A81E4A647D}"/>
              </a:ext>
            </a:extLst>
          </p:cNvPr>
          <p:cNvSpPr txBox="1"/>
          <p:nvPr/>
        </p:nvSpPr>
        <p:spPr>
          <a:xfrm>
            <a:off x="734588" y="1467723"/>
            <a:ext cx="8150331" cy="4247317"/>
          </a:xfrm>
          <a:prstGeom prst="rect">
            <a:avLst/>
          </a:prstGeom>
          <a:noFill/>
        </p:spPr>
        <p:txBody>
          <a:bodyPr wrap="square" rtlCol="0">
            <a:spAutoFit/>
          </a:bodyPr>
          <a:lstStyle/>
          <a:p>
            <a:pPr marL="113809" indent="-113809">
              <a:buFont typeface="Arial" panose="020B0604020202020204" pitchFamily="34" charset="0"/>
              <a:buChar char="•"/>
            </a:pPr>
            <a:r>
              <a:rPr lang="en-US" dirty="0">
                <a:latin typeface="Helvetica" panose="020B0604020202020204" pitchFamily="34" charset="0"/>
                <a:cs typeface="Helvetica" panose="020B0604020202020204" pitchFamily="34" charset="0"/>
              </a:rPr>
              <a:t>Inclusive of Caucasian, Hispanic, African-American, Asian-American,  and/or any other culture that makes up the targeted market</a:t>
            </a:r>
          </a:p>
          <a:p>
            <a:pPr marL="113809" indent="-113809">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13809" indent="-113809">
              <a:buFont typeface="Arial" panose="020B0604020202020204" pitchFamily="34" charset="0"/>
              <a:buChar char="•"/>
            </a:pPr>
            <a:r>
              <a:rPr lang="en-US" dirty="0">
                <a:latin typeface="Helvetica" panose="020B0604020202020204" pitchFamily="34" charset="0"/>
                <a:cs typeface="Helvetica" panose="020B0604020202020204" pitchFamily="34" charset="0"/>
              </a:rPr>
              <a:t>Campaigns should reflect the increased diversity of the US population, as well as the impact of multiculturalism on American culture, going beyond casting </a:t>
            </a:r>
          </a:p>
          <a:p>
            <a:pPr marL="113809" indent="-113809">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13809" indent="-113809">
              <a:buFont typeface="Arial" panose="020B0604020202020204" pitchFamily="34" charset="0"/>
              <a:buChar char="•"/>
            </a:pPr>
            <a:r>
              <a:rPr lang="en-US" dirty="0">
                <a:latin typeface="Helvetica" panose="020B0604020202020204" pitchFamily="34" charset="0"/>
                <a:cs typeface="Helvetica" panose="020B0604020202020204" pitchFamily="34" charset="0"/>
              </a:rPr>
              <a:t>Total Market creative campaigns should use cultural cues and elements that:</a:t>
            </a:r>
          </a:p>
          <a:p>
            <a:pPr marL="569043" lvl="1" indent="-113809">
              <a:buFont typeface="Arial" panose="020B0604020202020204" pitchFamily="34" charset="0"/>
              <a:buChar char="•"/>
            </a:pPr>
            <a:r>
              <a:rPr lang="en-US" dirty="0">
                <a:latin typeface="Helvetica" panose="020B0604020202020204" pitchFamily="34" charset="0"/>
                <a:cs typeface="Helvetica" panose="020B0604020202020204" pitchFamily="34" charset="0"/>
              </a:rPr>
              <a:t>Draw on universal truths </a:t>
            </a:r>
          </a:p>
          <a:p>
            <a:pPr marL="569043" lvl="1" indent="-113809">
              <a:buFont typeface="Arial" panose="020B0604020202020204" pitchFamily="34" charset="0"/>
              <a:buChar char="•"/>
            </a:pPr>
            <a:r>
              <a:rPr lang="en-US" dirty="0">
                <a:latin typeface="Helvetica" panose="020B0604020202020204" pitchFamily="34" charset="0"/>
                <a:cs typeface="Helvetica" panose="020B0604020202020204" pitchFamily="34" charset="0"/>
              </a:rPr>
              <a:t>Come from experiences of different ethnic groups</a:t>
            </a:r>
          </a:p>
          <a:p>
            <a:pPr marL="569043" lvl="1" indent="-113809">
              <a:buFont typeface="Arial" panose="020B0604020202020204" pitchFamily="34" charset="0"/>
              <a:buChar char="•"/>
            </a:pPr>
            <a:r>
              <a:rPr lang="en-US" dirty="0">
                <a:latin typeface="Helvetica" panose="020B0604020202020204" pitchFamily="34" charset="0"/>
                <a:cs typeface="Helvetica" panose="020B0604020202020204" pitchFamily="34" charset="0"/>
              </a:rPr>
              <a:t>Use talent appropriately </a:t>
            </a:r>
          </a:p>
          <a:p>
            <a:pPr marL="569043" lvl="1" indent="-113809">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18361" indent="-118361">
              <a:buFont typeface="Arial"/>
              <a:buChar char="•"/>
            </a:pPr>
            <a:r>
              <a:rPr lang="en-US" dirty="0">
                <a:latin typeface="Helvetica" panose="020B0604020202020204" pitchFamily="34" charset="0"/>
                <a:cs typeface="Helvetica" panose="020B0604020202020204" pitchFamily="34" charset="0"/>
              </a:rPr>
              <a:t>Not at the expense of powerful segment-specific work</a:t>
            </a:r>
          </a:p>
          <a:p>
            <a:pPr marL="118361" indent="-118361">
              <a:buFont typeface="Arial"/>
              <a:buChar char="•"/>
            </a:pPr>
            <a:endParaRPr lang="en-US" dirty="0">
              <a:latin typeface="Helvetica" panose="020B0604020202020204" pitchFamily="34" charset="0"/>
              <a:cs typeface="Helvetica" panose="020B0604020202020204" pitchFamily="34" charset="0"/>
            </a:endParaRPr>
          </a:p>
          <a:p>
            <a:pPr marL="118361" indent="-118361">
              <a:buFont typeface="Arial"/>
              <a:buChar char="•"/>
            </a:pPr>
            <a:r>
              <a:rPr lang="en-US" dirty="0">
                <a:latin typeface="Helvetica" panose="020B0604020202020204" pitchFamily="34" charset="0"/>
                <a:cs typeface="Helvetica" panose="020B0604020202020204" pitchFamily="34" charset="0"/>
              </a:rPr>
              <a:t>Combination of strategic and tactical actions</a:t>
            </a:r>
          </a:p>
        </p:txBody>
      </p:sp>
      <p:sp>
        <p:nvSpPr>
          <p:cNvPr id="2" name="Slide Number Placeholder 1"/>
          <p:cNvSpPr>
            <a:spLocks noGrp="1"/>
          </p:cNvSpPr>
          <p:nvPr>
            <p:ph type="sldNum" sz="quarter" idx="12"/>
          </p:nvPr>
        </p:nvSpPr>
        <p:spPr>
          <a:xfrm>
            <a:off x="8534400" y="6265140"/>
            <a:ext cx="609600" cy="441324"/>
          </a:xfrm>
        </p:spPr>
        <p:txBody>
          <a:bodyPr/>
          <a:lstStyle/>
          <a:p>
            <a:fld id="{EB5B13E7-3880-456E-A47C-849F4E413088}" type="slidenum">
              <a:rPr lang="en-US" smtClean="0"/>
              <a:t>33</a:t>
            </a:fld>
            <a:endParaRPr lang="en-US" dirty="0"/>
          </a:p>
        </p:txBody>
      </p:sp>
    </p:spTree>
    <p:extLst>
      <p:ext uri="{BB962C8B-B14F-4D97-AF65-F5344CB8AC3E}">
        <p14:creationId xmlns:p14="http://schemas.microsoft.com/office/powerpoint/2010/main" val="3161529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3601"/>
              </a:lnSpc>
              <a:defRPr/>
            </a:pPr>
            <a:r>
              <a:rPr lang="en-US" sz="3600" dirty="0">
                <a:solidFill>
                  <a:schemeClr val="bg1"/>
                </a:solidFill>
                <a:latin typeface="Helvetica" panose="020B0604020202020204" pitchFamily="34" charset="0"/>
                <a:cs typeface="Helvetica" panose="020B0604020202020204" pitchFamily="34" charset="0"/>
              </a:rPr>
              <a:t>Strategy Or Tactics? </a:t>
            </a:r>
            <a:r>
              <a:rPr lang="en-US" sz="3600" b="1" dirty="0">
                <a:solidFill>
                  <a:schemeClr val="bg1"/>
                </a:solidFill>
                <a:latin typeface="Helvetica" panose="020B0604020202020204" pitchFamily="34" charset="0"/>
                <a:cs typeface="Helvetica" panose="020B0604020202020204" pitchFamily="34" charset="0"/>
              </a:rPr>
              <a:t>Yes</a:t>
            </a:r>
            <a:endParaRPr lang="en-US" sz="3600" b="1" spc="-100" dirty="0">
              <a:solidFill>
                <a:schemeClr val="bg1"/>
              </a:solidFill>
              <a:latin typeface="Helvetica" panose="020B0604020202020204" pitchFamily="34" charset="0"/>
              <a:cs typeface="Helvetica" panose="020B0604020202020204" pitchFamily="34" charset="0"/>
            </a:endParaRP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pic>
        <p:nvPicPr>
          <p:cNvPr id="11" name="Picture 10" descr="CIRCLE COMP.png">
            <a:extLst>
              <a:ext uri="{FF2B5EF4-FFF2-40B4-BE49-F238E27FC236}">
                <a16:creationId xmlns="" xmlns:a16="http://schemas.microsoft.com/office/drawing/2014/main" id="{DAE69C31-21FA-4926-B6B2-84288C5A54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97726" y="1738362"/>
            <a:ext cx="1657054" cy="1657054"/>
          </a:xfrm>
          <a:prstGeom prst="rect">
            <a:avLst/>
          </a:prstGeom>
        </p:spPr>
      </p:pic>
      <p:sp>
        <p:nvSpPr>
          <p:cNvPr id="14" name="Oval 13">
            <a:extLst>
              <a:ext uri="{FF2B5EF4-FFF2-40B4-BE49-F238E27FC236}">
                <a16:creationId xmlns="" xmlns:a16="http://schemas.microsoft.com/office/drawing/2014/main" id="{85336B10-16C5-4B72-AC68-C09FEE5492D9}"/>
              </a:ext>
            </a:extLst>
          </p:cNvPr>
          <p:cNvSpPr/>
          <p:nvPr/>
        </p:nvSpPr>
        <p:spPr>
          <a:xfrm>
            <a:off x="2199960" y="1923399"/>
            <a:ext cx="1168027" cy="1168027"/>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CIRCLE COMP.png">
            <a:extLst>
              <a:ext uri="{FF2B5EF4-FFF2-40B4-BE49-F238E27FC236}">
                <a16:creationId xmlns="" xmlns:a16="http://schemas.microsoft.com/office/drawing/2014/main" id="{DD446050-8068-4DD1-9022-723EC2C6D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405420" y="1738362"/>
            <a:ext cx="1657054" cy="1657054"/>
          </a:xfrm>
          <a:prstGeom prst="rect">
            <a:avLst/>
          </a:prstGeom>
        </p:spPr>
      </p:pic>
      <p:sp>
        <p:nvSpPr>
          <p:cNvPr id="16" name="Oval 15">
            <a:extLst>
              <a:ext uri="{FF2B5EF4-FFF2-40B4-BE49-F238E27FC236}">
                <a16:creationId xmlns="" xmlns:a16="http://schemas.microsoft.com/office/drawing/2014/main" id="{D02B9901-D1EF-4805-B722-3441C39BCC93}"/>
              </a:ext>
            </a:extLst>
          </p:cNvPr>
          <p:cNvSpPr/>
          <p:nvPr/>
        </p:nvSpPr>
        <p:spPr>
          <a:xfrm>
            <a:off x="5633054" y="1923399"/>
            <a:ext cx="1168027" cy="1168027"/>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7" name="Title 1">
            <a:extLst>
              <a:ext uri="{FF2B5EF4-FFF2-40B4-BE49-F238E27FC236}">
                <a16:creationId xmlns="" xmlns:a16="http://schemas.microsoft.com/office/drawing/2014/main" id="{37271532-C932-4F43-8A52-19B1461C2CBB}"/>
              </a:ext>
            </a:extLst>
          </p:cNvPr>
          <p:cNvSpPr txBox="1">
            <a:spLocks/>
          </p:cNvSpPr>
          <p:nvPr/>
        </p:nvSpPr>
        <p:spPr>
          <a:xfrm>
            <a:off x="5526512" y="2153403"/>
            <a:ext cx="1373608" cy="708290"/>
          </a:xfrm>
          <a:prstGeom prst="rect">
            <a:avLst/>
          </a:prstGeom>
        </p:spPr>
        <p:txBody>
          <a:bodyPr anchor="ctr"/>
          <a:lstStyle>
            <a:defPPr>
              <a:defRPr lang="en-US"/>
            </a:defPPr>
            <a:lvl1pPr algn="r">
              <a:spcBef>
                <a:spcPct val="0"/>
              </a:spcBef>
              <a:buNone/>
              <a:defRPr sz="4400" b="1">
                <a:solidFill>
                  <a:srgbClr val="EEA225"/>
                </a:solidFill>
                <a:latin typeface="Arial"/>
                <a:ea typeface="+mj-ea"/>
                <a:cs typeface="Arial"/>
              </a:defRPr>
            </a:lvl1pPr>
          </a:lstStyle>
          <a:p>
            <a:pPr algn="ctr" fontAlgn="auto">
              <a:spcAft>
                <a:spcPts val="0"/>
              </a:spcAft>
              <a:defRPr/>
            </a:pPr>
            <a:r>
              <a:rPr lang="en-US" sz="1400" dirty="0">
                <a:solidFill>
                  <a:srgbClr val="E4A923"/>
                </a:solidFill>
                <a:latin typeface="Helvetica" panose="020B0604020202020204" pitchFamily="34" charset="0"/>
                <a:cs typeface="Helvetica" panose="020B0604020202020204" pitchFamily="34" charset="0"/>
              </a:rPr>
              <a:t>TACTICS</a:t>
            </a:r>
          </a:p>
        </p:txBody>
      </p:sp>
      <p:sp>
        <p:nvSpPr>
          <p:cNvPr id="18" name="Title 1">
            <a:extLst>
              <a:ext uri="{FF2B5EF4-FFF2-40B4-BE49-F238E27FC236}">
                <a16:creationId xmlns="" xmlns:a16="http://schemas.microsoft.com/office/drawing/2014/main" id="{428FCEE2-69C0-4D6C-A6D8-0D15415C6CA1}"/>
              </a:ext>
            </a:extLst>
          </p:cNvPr>
          <p:cNvSpPr txBox="1">
            <a:spLocks/>
          </p:cNvSpPr>
          <p:nvPr/>
        </p:nvSpPr>
        <p:spPr>
          <a:xfrm>
            <a:off x="2106012" y="2153403"/>
            <a:ext cx="1373608" cy="708290"/>
          </a:xfrm>
          <a:prstGeom prst="rect">
            <a:avLst/>
          </a:prstGeom>
        </p:spPr>
        <p:txBody>
          <a:bodyPr anchor="ctr"/>
          <a:lstStyle>
            <a:defPPr>
              <a:defRPr lang="en-US"/>
            </a:defPPr>
            <a:lvl1pPr algn="r">
              <a:spcBef>
                <a:spcPct val="0"/>
              </a:spcBef>
              <a:buNone/>
              <a:defRPr sz="4400" b="1">
                <a:solidFill>
                  <a:srgbClr val="EEA225"/>
                </a:solidFill>
                <a:latin typeface="Arial"/>
                <a:ea typeface="+mj-ea"/>
                <a:cs typeface="Arial"/>
              </a:defRPr>
            </a:lvl1pPr>
          </a:lstStyle>
          <a:p>
            <a:pPr algn="ctr" fontAlgn="auto">
              <a:spcAft>
                <a:spcPts val="0"/>
              </a:spcAft>
              <a:defRPr/>
            </a:pPr>
            <a:r>
              <a:rPr lang="en-US" sz="1400" dirty="0">
                <a:solidFill>
                  <a:srgbClr val="E4A923"/>
                </a:solidFill>
                <a:latin typeface="Helvetica" panose="020B0604020202020204" pitchFamily="34" charset="0"/>
                <a:cs typeface="Helvetica" panose="020B0604020202020204" pitchFamily="34" charset="0"/>
              </a:rPr>
              <a:t>STRATEGY</a:t>
            </a:r>
          </a:p>
        </p:txBody>
      </p:sp>
      <p:sp>
        <p:nvSpPr>
          <p:cNvPr id="19" name="Rectangle 18">
            <a:extLst>
              <a:ext uri="{FF2B5EF4-FFF2-40B4-BE49-F238E27FC236}">
                <a16:creationId xmlns="" xmlns:a16="http://schemas.microsoft.com/office/drawing/2014/main" id="{A198FE5E-B69F-4554-BC85-BFA167965E04}"/>
              </a:ext>
            </a:extLst>
          </p:cNvPr>
          <p:cNvSpPr/>
          <p:nvPr/>
        </p:nvSpPr>
        <p:spPr>
          <a:xfrm>
            <a:off x="4199605" y="2879251"/>
            <a:ext cx="744790" cy="182101"/>
          </a:xfrm>
          <a:prstGeom prst="rect">
            <a:avLst/>
          </a:prstGeom>
        </p:spPr>
        <p:txBody>
          <a:bodyPr wrap="square" lIns="0" tIns="0" rIns="0" bIns="0">
            <a:spAutoFit/>
          </a:bodyPr>
          <a:lstStyle/>
          <a:p>
            <a:pPr algn="ctr">
              <a:lnSpc>
                <a:spcPct val="0"/>
              </a:lnSpc>
            </a:pPr>
            <a:r>
              <a:rPr lang="en-US" sz="6000" dirty="0">
                <a:solidFill>
                  <a:srgbClr val="0AA58B"/>
                </a:solidFill>
                <a:latin typeface="Arial"/>
                <a:cs typeface="Arial"/>
              </a:rPr>
              <a:t>+</a:t>
            </a:r>
          </a:p>
        </p:txBody>
      </p:sp>
      <p:sp>
        <p:nvSpPr>
          <p:cNvPr id="20" name="TextBox 19">
            <a:extLst>
              <a:ext uri="{FF2B5EF4-FFF2-40B4-BE49-F238E27FC236}">
                <a16:creationId xmlns="" xmlns:a16="http://schemas.microsoft.com/office/drawing/2014/main" id="{AEFD8CA5-7D0B-4FC6-A9BA-CBBCDD84D0E2}"/>
              </a:ext>
            </a:extLst>
          </p:cNvPr>
          <p:cNvSpPr txBox="1"/>
          <p:nvPr/>
        </p:nvSpPr>
        <p:spPr>
          <a:xfrm>
            <a:off x="1369964" y="3462585"/>
            <a:ext cx="2840841" cy="738664"/>
          </a:xfrm>
          <a:prstGeom prst="rect">
            <a:avLst/>
          </a:prstGeom>
          <a:noFill/>
        </p:spPr>
        <p:txBody>
          <a:bodyPr wrap="none" rtlCol="0">
            <a:spAutoFit/>
          </a:bodyPr>
          <a:lstStyle/>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Relevancy Level</a:t>
            </a:r>
          </a:p>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Leverages Diversity</a:t>
            </a:r>
          </a:p>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Understands Cultural Interactions</a:t>
            </a:r>
          </a:p>
        </p:txBody>
      </p:sp>
      <p:sp>
        <p:nvSpPr>
          <p:cNvPr id="21" name="TextBox 20">
            <a:extLst>
              <a:ext uri="{FF2B5EF4-FFF2-40B4-BE49-F238E27FC236}">
                <a16:creationId xmlns="" xmlns:a16="http://schemas.microsoft.com/office/drawing/2014/main" id="{9DD5A829-D3BB-48AF-94C7-7AB092BBF326}"/>
              </a:ext>
            </a:extLst>
          </p:cNvPr>
          <p:cNvSpPr txBox="1"/>
          <p:nvPr/>
        </p:nvSpPr>
        <p:spPr>
          <a:xfrm>
            <a:off x="5199769" y="3395416"/>
            <a:ext cx="2267831" cy="954107"/>
          </a:xfrm>
          <a:prstGeom prst="rect">
            <a:avLst/>
          </a:prstGeom>
          <a:noFill/>
        </p:spPr>
        <p:txBody>
          <a:bodyPr wrap="square" rtlCol="0">
            <a:spAutoFit/>
          </a:bodyPr>
          <a:lstStyle/>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Engagement Level</a:t>
            </a:r>
          </a:p>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Connect Meaningfully</a:t>
            </a:r>
          </a:p>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Reach Personally</a:t>
            </a:r>
          </a:p>
          <a:p>
            <a:pPr algn="ctr"/>
            <a:r>
              <a:rPr lang="en-US" sz="1400" dirty="0">
                <a:solidFill>
                  <a:schemeClr val="tx1">
                    <a:lumMod val="65000"/>
                    <a:lumOff val="35000"/>
                  </a:schemeClr>
                </a:solidFill>
                <a:latin typeface="Helvetica" panose="020B0604020202020204" pitchFamily="34" charset="0"/>
                <a:cs typeface="Helvetica" panose="020B0604020202020204" pitchFamily="34" charset="0"/>
              </a:rPr>
              <a:t>Deploy contextually </a:t>
            </a:r>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34</a:t>
            </a:fld>
            <a:endParaRPr lang="en-US" dirty="0"/>
          </a:p>
        </p:txBody>
      </p:sp>
    </p:spTree>
    <p:extLst>
      <p:ext uri="{BB962C8B-B14F-4D97-AF65-F5344CB8AC3E}">
        <p14:creationId xmlns:p14="http://schemas.microsoft.com/office/powerpoint/2010/main" val="2420977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None/>
              <a:tabLst>
                <a:tab pos="290498" algn="l"/>
              </a:tabLst>
            </a:pPr>
            <a:endParaRPr lang="en-US" dirty="0">
              <a:solidFill>
                <a:schemeClr val="tx1">
                  <a:lumMod val="65000"/>
                  <a:lumOff val="35000"/>
                </a:schemeClr>
              </a:solidFill>
              <a:latin typeface="Arial" pitchFamily="34" charset="0"/>
              <a:cs typeface="Arial" pitchFamily="34" charset="0"/>
            </a:endParaRP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14734" y="6418861"/>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0000"/>
              </a:lnSpc>
            </a:pPr>
            <a:r>
              <a:rPr lang="en-US" sz="2800" b="1" dirty="0">
                <a:solidFill>
                  <a:schemeClr val="bg1"/>
                </a:solidFill>
                <a:latin typeface="Helvetica" panose="020B0604020202020204" pitchFamily="34" charset="0"/>
                <a:cs typeface="Helvetica" panose="020B0604020202020204" pitchFamily="34" charset="0"/>
              </a:rPr>
              <a:t>Cultural Nuances</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01046"/>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buNone/>
            </a:pPr>
            <a:r>
              <a:rPr lang="en-US" sz="700" dirty="0">
                <a:solidFill>
                  <a:schemeClr val="bg1">
                    <a:lumMod val="50000"/>
                  </a:schemeClr>
                </a:solidFill>
                <a:latin typeface="Helvetica "/>
                <a:cs typeface="Arial"/>
              </a:rPr>
              <a:t>Sources: Simmons, Fall 2016 NHCS Adult Study 2-Year. </a:t>
            </a:r>
          </a:p>
        </p:txBody>
      </p:sp>
      <p:sp>
        <p:nvSpPr>
          <p:cNvPr id="15" name="TextBox 14">
            <a:extLst>
              <a:ext uri="{FF2B5EF4-FFF2-40B4-BE49-F238E27FC236}">
                <a16:creationId xmlns="" xmlns:a16="http://schemas.microsoft.com/office/drawing/2014/main" id="{69265623-EE0B-42FB-9EA9-6F3382D03958}"/>
              </a:ext>
            </a:extLst>
          </p:cNvPr>
          <p:cNvSpPr txBox="1"/>
          <p:nvPr/>
        </p:nvSpPr>
        <p:spPr>
          <a:xfrm>
            <a:off x="2395363" y="1539754"/>
            <a:ext cx="2161903" cy="369332"/>
          </a:xfrm>
          <a:prstGeom prst="rect">
            <a:avLst/>
          </a:prstGeom>
          <a:noFill/>
        </p:spPr>
        <p:txBody>
          <a:bodyPr wrap="square" lIns="0" rtlCol="0">
            <a:spAutoFit/>
          </a:bodyPr>
          <a:lstStyle/>
          <a:p>
            <a:r>
              <a:rPr lang="en-US" b="1" dirty="0">
                <a:solidFill>
                  <a:srgbClr val="0A73CF"/>
                </a:solidFill>
                <a:latin typeface="Helvetica "/>
                <a:cs typeface="Calibri" panose="020F0502020204030204" pitchFamily="34" charset="0"/>
              </a:rPr>
              <a:t>Hispanics</a:t>
            </a:r>
          </a:p>
        </p:txBody>
      </p:sp>
      <p:sp>
        <p:nvSpPr>
          <p:cNvPr id="16" name="Rectangle 15">
            <a:extLst>
              <a:ext uri="{FF2B5EF4-FFF2-40B4-BE49-F238E27FC236}">
                <a16:creationId xmlns="" xmlns:a16="http://schemas.microsoft.com/office/drawing/2014/main" id="{4A2A0D68-11EB-4DCE-87D5-F33D7152CB17}"/>
              </a:ext>
            </a:extLst>
          </p:cNvPr>
          <p:cNvSpPr/>
          <p:nvPr/>
        </p:nvSpPr>
        <p:spPr>
          <a:xfrm>
            <a:off x="2395363" y="1976455"/>
            <a:ext cx="2743200" cy="553998"/>
          </a:xfrm>
          <a:prstGeom prst="rect">
            <a:avLst/>
          </a:prstGeom>
        </p:spPr>
        <p:txBody>
          <a:bodyPr wrap="square" lIns="0" tIns="0" rIns="0" bIns="0">
            <a:spAutoFit/>
          </a:bodyPr>
          <a:lstStyle/>
          <a:p>
            <a:pPr>
              <a:defRPr/>
            </a:pPr>
            <a:r>
              <a:rPr lang="en-US" sz="1200" dirty="0">
                <a:solidFill>
                  <a:schemeClr val="tx1">
                    <a:lumMod val="65000"/>
                    <a:lumOff val="35000"/>
                  </a:schemeClr>
                </a:solidFill>
                <a:latin typeface="Helvetica "/>
                <a:cs typeface="Calibri" panose="020F0502020204030204" pitchFamily="34" charset="0"/>
              </a:rPr>
              <a:t>Priority. </a:t>
            </a:r>
          </a:p>
          <a:p>
            <a:pPr>
              <a:defRPr/>
            </a:pPr>
            <a:r>
              <a:rPr lang="en-US" sz="1200" dirty="0">
                <a:solidFill>
                  <a:schemeClr val="tx1">
                    <a:lumMod val="65000"/>
                    <a:lumOff val="35000"/>
                  </a:schemeClr>
                </a:solidFill>
                <a:latin typeface="Helvetica "/>
                <a:cs typeface="Calibri" panose="020F0502020204030204" pitchFamily="34" charset="0"/>
              </a:rPr>
              <a:t>Family extends to neighbors and friends.  </a:t>
            </a:r>
          </a:p>
          <a:p>
            <a:pPr>
              <a:defRPr/>
            </a:pPr>
            <a:r>
              <a:rPr lang="en-US" sz="1200" dirty="0">
                <a:solidFill>
                  <a:schemeClr val="tx1">
                    <a:lumMod val="65000"/>
                    <a:lumOff val="35000"/>
                  </a:schemeClr>
                </a:solidFill>
                <a:latin typeface="Helvetica "/>
                <a:cs typeface="Calibri" panose="020F0502020204030204" pitchFamily="34" charset="0"/>
              </a:rPr>
              <a:t>Independence is selfish and disloyal.</a:t>
            </a:r>
          </a:p>
        </p:txBody>
      </p:sp>
      <p:sp>
        <p:nvSpPr>
          <p:cNvPr id="17" name="Rectangle 16">
            <a:extLst>
              <a:ext uri="{FF2B5EF4-FFF2-40B4-BE49-F238E27FC236}">
                <a16:creationId xmlns="" xmlns:a16="http://schemas.microsoft.com/office/drawing/2014/main" id="{CE2FCFFA-8034-4B22-BFA6-F235099FC6FC}"/>
              </a:ext>
            </a:extLst>
          </p:cNvPr>
          <p:cNvSpPr/>
          <p:nvPr/>
        </p:nvSpPr>
        <p:spPr>
          <a:xfrm>
            <a:off x="5441220" y="2092567"/>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Nuclear family, encouraged to</a:t>
            </a:r>
            <a:br>
              <a:rPr lang="en-US" sz="1200" dirty="0">
                <a:solidFill>
                  <a:schemeClr val="tx1">
                    <a:lumMod val="65000"/>
                    <a:lumOff val="35000"/>
                  </a:schemeClr>
                </a:solidFill>
                <a:latin typeface="Helvetica "/>
                <a:cs typeface="Calibri" panose="020F0502020204030204" pitchFamily="34" charset="0"/>
              </a:rPr>
            </a:br>
            <a:r>
              <a:rPr lang="en-US" sz="1200" dirty="0">
                <a:solidFill>
                  <a:schemeClr val="tx1">
                    <a:lumMod val="65000"/>
                    <a:lumOff val="35000"/>
                  </a:schemeClr>
                </a:solidFill>
                <a:latin typeface="Helvetica "/>
                <a:cs typeface="Calibri" panose="020F0502020204030204" pitchFamily="34" charset="0"/>
              </a:rPr>
              <a:t>be independent.</a:t>
            </a:r>
          </a:p>
        </p:txBody>
      </p:sp>
      <p:sp>
        <p:nvSpPr>
          <p:cNvPr id="18" name="TextBox 17">
            <a:extLst>
              <a:ext uri="{FF2B5EF4-FFF2-40B4-BE49-F238E27FC236}">
                <a16:creationId xmlns="" xmlns:a16="http://schemas.microsoft.com/office/drawing/2014/main" id="{4CDFCD23-724E-45A5-9C59-55977A629A11}"/>
              </a:ext>
            </a:extLst>
          </p:cNvPr>
          <p:cNvSpPr txBox="1"/>
          <p:nvPr/>
        </p:nvSpPr>
        <p:spPr>
          <a:xfrm>
            <a:off x="5441220" y="1539754"/>
            <a:ext cx="2161903" cy="369332"/>
          </a:xfrm>
          <a:prstGeom prst="rect">
            <a:avLst/>
          </a:prstGeom>
          <a:noFill/>
        </p:spPr>
        <p:txBody>
          <a:bodyPr wrap="square" lIns="0" rtlCol="0">
            <a:spAutoFit/>
          </a:bodyPr>
          <a:lstStyle/>
          <a:p>
            <a:r>
              <a:rPr lang="en-US" b="1" dirty="0">
                <a:solidFill>
                  <a:srgbClr val="0A73CF"/>
                </a:solidFill>
                <a:latin typeface="Helvetica "/>
                <a:cs typeface="Calibri" panose="020F0502020204030204" pitchFamily="34" charset="0"/>
              </a:rPr>
              <a:t>Non-Hispanics</a:t>
            </a:r>
          </a:p>
        </p:txBody>
      </p:sp>
      <p:sp>
        <p:nvSpPr>
          <p:cNvPr id="19" name="Rectangle 18">
            <a:extLst>
              <a:ext uri="{FF2B5EF4-FFF2-40B4-BE49-F238E27FC236}">
                <a16:creationId xmlns="" xmlns:a16="http://schemas.microsoft.com/office/drawing/2014/main" id="{B391BE33-F7C2-4AA0-8ABA-C7E5A895DFD0}"/>
              </a:ext>
            </a:extLst>
          </p:cNvPr>
          <p:cNvSpPr/>
          <p:nvPr/>
        </p:nvSpPr>
        <p:spPr>
          <a:xfrm>
            <a:off x="2395363" y="2608986"/>
            <a:ext cx="2743200" cy="553998"/>
          </a:xfrm>
          <a:prstGeom prst="rect">
            <a:avLst/>
          </a:prstGeom>
        </p:spPr>
        <p:txBody>
          <a:bodyPr wrap="square" lIns="0" tIns="0" rIns="0" bIns="0">
            <a:spAutoFit/>
          </a:bodyPr>
          <a:lstStyle/>
          <a:p>
            <a:pPr>
              <a:defRPr/>
            </a:pPr>
            <a:r>
              <a:rPr lang="en-US" sz="1200" dirty="0">
                <a:solidFill>
                  <a:schemeClr val="tx1">
                    <a:lumMod val="65000"/>
                    <a:lumOff val="35000"/>
                  </a:schemeClr>
                </a:solidFill>
                <a:latin typeface="Helvetica "/>
                <a:cs typeface="Calibri" panose="020F0502020204030204" pitchFamily="34" charset="0"/>
              </a:rPr>
              <a:t>Focus on group and community, </a:t>
            </a:r>
            <a:br>
              <a:rPr lang="en-US" sz="1200" dirty="0">
                <a:solidFill>
                  <a:schemeClr val="tx1">
                    <a:lumMod val="65000"/>
                    <a:lumOff val="35000"/>
                  </a:schemeClr>
                </a:solidFill>
                <a:latin typeface="Helvetica "/>
                <a:cs typeface="Calibri" panose="020F0502020204030204" pitchFamily="34" charset="0"/>
              </a:rPr>
            </a:br>
            <a:r>
              <a:rPr lang="en-US" sz="1200" dirty="0">
                <a:solidFill>
                  <a:schemeClr val="tx1">
                    <a:lumMod val="65000"/>
                    <a:lumOff val="35000"/>
                  </a:schemeClr>
                </a:solidFill>
                <a:latin typeface="Helvetica "/>
                <a:cs typeface="Calibri" panose="020F0502020204030204" pitchFamily="34" charset="0"/>
              </a:rPr>
              <a:t>looking out for others and achieving </a:t>
            </a:r>
            <a:br>
              <a:rPr lang="en-US" sz="1200" dirty="0">
                <a:solidFill>
                  <a:schemeClr val="tx1">
                    <a:lumMod val="65000"/>
                    <a:lumOff val="35000"/>
                  </a:schemeClr>
                </a:solidFill>
                <a:latin typeface="Helvetica "/>
                <a:cs typeface="Calibri" panose="020F0502020204030204" pitchFamily="34" charset="0"/>
              </a:rPr>
            </a:br>
            <a:r>
              <a:rPr lang="en-US" sz="1200" dirty="0">
                <a:solidFill>
                  <a:schemeClr val="tx1">
                    <a:lumMod val="65000"/>
                    <a:lumOff val="35000"/>
                  </a:schemeClr>
                </a:solidFill>
                <a:latin typeface="Helvetica "/>
                <a:cs typeface="Calibri" panose="020F0502020204030204" pitchFamily="34" charset="0"/>
              </a:rPr>
              <a:t>group harmony.</a:t>
            </a:r>
          </a:p>
        </p:txBody>
      </p:sp>
      <p:sp>
        <p:nvSpPr>
          <p:cNvPr id="20" name="Rectangle 19">
            <a:extLst>
              <a:ext uri="{FF2B5EF4-FFF2-40B4-BE49-F238E27FC236}">
                <a16:creationId xmlns="" xmlns:a16="http://schemas.microsoft.com/office/drawing/2014/main" id="{7A003820-9FB7-480B-97E5-97CBA7AE432E}"/>
              </a:ext>
            </a:extLst>
          </p:cNvPr>
          <p:cNvSpPr/>
          <p:nvPr/>
        </p:nvSpPr>
        <p:spPr>
          <a:xfrm>
            <a:off x="5441220" y="2621740"/>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Focus on the individual, independence, </a:t>
            </a:r>
          </a:p>
          <a:p>
            <a:r>
              <a:rPr lang="en-US" sz="1200" dirty="0">
                <a:solidFill>
                  <a:schemeClr val="tx1">
                    <a:lumMod val="65000"/>
                    <a:lumOff val="35000"/>
                  </a:schemeClr>
                </a:solidFill>
                <a:latin typeface="Helvetica "/>
                <a:cs typeface="Calibri" panose="020F0502020204030204" pitchFamily="34" charset="0"/>
              </a:rPr>
              <a:t>and personal fulfillment.</a:t>
            </a:r>
          </a:p>
        </p:txBody>
      </p:sp>
      <p:sp>
        <p:nvSpPr>
          <p:cNvPr id="21" name="Rectangle 20">
            <a:extLst>
              <a:ext uri="{FF2B5EF4-FFF2-40B4-BE49-F238E27FC236}">
                <a16:creationId xmlns="" xmlns:a16="http://schemas.microsoft.com/office/drawing/2014/main" id="{89720658-1C64-481E-BE18-BE3D6B692B6D}"/>
              </a:ext>
            </a:extLst>
          </p:cNvPr>
          <p:cNvSpPr/>
          <p:nvPr/>
        </p:nvSpPr>
        <p:spPr>
          <a:xfrm>
            <a:off x="2395363" y="3352412"/>
            <a:ext cx="2743200" cy="184666"/>
          </a:xfrm>
          <a:prstGeom prst="rect">
            <a:avLst/>
          </a:prstGeom>
        </p:spPr>
        <p:txBody>
          <a:bodyPr wrap="square" lIns="0" tIns="0" rIns="0" bIns="0">
            <a:spAutoFit/>
          </a:bodyPr>
          <a:lstStyle/>
          <a:p>
            <a:pPr>
              <a:defRPr/>
            </a:pPr>
            <a:r>
              <a:rPr lang="en-US" sz="1200" dirty="0">
                <a:solidFill>
                  <a:schemeClr val="tx1">
                    <a:lumMod val="65000"/>
                    <a:lumOff val="35000"/>
                  </a:schemeClr>
                </a:solidFill>
                <a:latin typeface="Helvetica "/>
                <a:cs typeface="Calibri" panose="020F0502020204030204" pitchFamily="34" charset="0"/>
              </a:rPr>
              <a:t>Close.</a:t>
            </a:r>
          </a:p>
        </p:txBody>
      </p:sp>
      <p:sp>
        <p:nvSpPr>
          <p:cNvPr id="22" name="Rectangle 21">
            <a:extLst>
              <a:ext uri="{FF2B5EF4-FFF2-40B4-BE49-F238E27FC236}">
                <a16:creationId xmlns="" xmlns:a16="http://schemas.microsoft.com/office/drawing/2014/main" id="{11443DAB-3794-46A8-B7B9-52194DA958B9}"/>
              </a:ext>
            </a:extLst>
          </p:cNvPr>
          <p:cNvSpPr/>
          <p:nvPr/>
        </p:nvSpPr>
        <p:spPr>
          <a:xfrm>
            <a:off x="5441220" y="3324080"/>
            <a:ext cx="2743200" cy="184666"/>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At arm’s length.</a:t>
            </a:r>
          </a:p>
        </p:txBody>
      </p:sp>
      <p:sp>
        <p:nvSpPr>
          <p:cNvPr id="23" name="Rectangle 22">
            <a:extLst>
              <a:ext uri="{FF2B5EF4-FFF2-40B4-BE49-F238E27FC236}">
                <a16:creationId xmlns="" xmlns:a16="http://schemas.microsoft.com/office/drawing/2014/main" id="{D87F27F5-F292-4EBA-8201-6904D07A2AA3}"/>
              </a:ext>
            </a:extLst>
          </p:cNvPr>
          <p:cNvSpPr/>
          <p:nvPr/>
        </p:nvSpPr>
        <p:spPr>
          <a:xfrm>
            <a:off x="2395363" y="3901484"/>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Little control over destiny, adapts to </a:t>
            </a:r>
          </a:p>
          <a:p>
            <a:r>
              <a:rPr lang="en-US" sz="1200" dirty="0">
                <a:solidFill>
                  <a:schemeClr val="tx1">
                    <a:lumMod val="65000"/>
                    <a:lumOff val="35000"/>
                  </a:schemeClr>
                </a:solidFill>
                <a:latin typeface="Helvetica "/>
                <a:cs typeface="Calibri" panose="020F0502020204030204" pitchFamily="34" charset="0"/>
              </a:rPr>
              <a:t>problems, changes disrupt harmony.</a:t>
            </a:r>
          </a:p>
        </p:txBody>
      </p:sp>
      <p:sp>
        <p:nvSpPr>
          <p:cNvPr id="24" name="Rectangle 23">
            <a:extLst>
              <a:ext uri="{FF2B5EF4-FFF2-40B4-BE49-F238E27FC236}">
                <a16:creationId xmlns="" xmlns:a16="http://schemas.microsoft.com/office/drawing/2014/main" id="{16554E0F-6CA1-413B-AD70-97ADFAB38753}"/>
              </a:ext>
            </a:extLst>
          </p:cNvPr>
          <p:cNvSpPr/>
          <p:nvPr/>
        </p:nvSpPr>
        <p:spPr>
          <a:xfrm>
            <a:off x="5441220" y="3901484"/>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Individuals have control, problems can be fixed and change is good.</a:t>
            </a:r>
          </a:p>
        </p:txBody>
      </p:sp>
      <p:sp>
        <p:nvSpPr>
          <p:cNvPr id="25" name="Rectangle 24">
            <a:extLst>
              <a:ext uri="{FF2B5EF4-FFF2-40B4-BE49-F238E27FC236}">
                <a16:creationId xmlns="" xmlns:a16="http://schemas.microsoft.com/office/drawing/2014/main" id="{D203681E-EAFA-4A32-BD89-01EBE6794D0A}"/>
              </a:ext>
            </a:extLst>
          </p:cNvPr>
          <p:cNvSpPr/>
          <p:nvPr/>
        </p:nvSpPr>
        <p:spPr>
          <a:xfrm>
            <a:off x="2395363" y="4562141"/>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Relative. Human needs are more important, deadlines can be changed.</a:t>
            </a:r>
          </a:p>
        </p:txBody>
      </p:sp>
      <p:sp>
        <p:nvSpPr>
          <p:cNvPr id="26" name="Rectangle 25">
            <a:extLst>
              <a:ext uri="{FF2B5EF4-FFF2-40B4-BE49-F238E27FC236}">
                <a16:creationId xmlns="" xmlns:a16="http://schemas.microsoft.com/office/drawing/2014/main" id="{5A155D87-A3D7-4B02-8554-B132D3E50A28}"/>
              </a:ext>
            </a:extLst>
          </p:cNvPr>
          <p:cNvSpPr/>
          <p:nvPr/>
        </p:nvSpPr>
        <p:spPr>
          <a:xfrm>
            <a:off x="5441220" y="4562141"/>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Rigid (and stressful) </a:t>
            </a:r>
            <a:br>
              <a:rPr lang="en-US" sz="1200" dirty="0">
                <a:solidFill>
                  <a:schemeClr val="tx1">
                    <a:lumMod val="65000"/>
                    <a:lumOff val="35000"/>
                  </a:schemeClr>
                </a:solidFill>
                <a:latin typeface="Helvetica "/>
                <a:cs typeface="Calibri" panose="020F0502020204030204" pitchFamily="34" charset="0"/>
              </a:rPr>
            </a:br>
            <a:r>
              <a:rPr lang="en-US" sz="1200" dirty="0">
                <a:solidFill>
                  <a:schemeClr val="tx1">
                    <a:lumMod val="65000"/>
                    <a:lumOff val="35000"/>
                  </a:schemeClr>
                </a:solidFill>
                <a:latin typeface="Helvetica "/>
                <a:cs typeface="Calibri" panose="020F0502020204030204" pitchFamily="34" charset="0"/>
              </a:rPr>
              <a:t>deadlines and schedules.</a:t>
            </a:r>
          </a:p>
        </p:txBody>
      </p:sp>
      <p:sp>
        <p:nvSpPr>
          <p:cNvPr id="27" name="Rectangle 26">
            <a:extLst>
              <a:ext uri="{FF2B5EF4-FFF2-40B4-BE49-F238E27FC236}">
                <a16:creationId xmlns="" xmlns:a16="http://schemas.microsoft.com/office/drawing/2014/main" id="{EA904600-1068-4B4C-857E-8E21C7BF3B7B}"/>
              </a:ext>
            </a:extLst>
          </p:cNvPr>
          <p:cNvSpPr/>
          <p:nvPr/>
        </p:nvSpPr>
        <p:spPr>
          <a:xfrm>
            <a:off x="2412500" y="5152466"/>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Indirect. If it is upsetting, </a:t>
            </a:r>
          </a:p>
          <a:p>
            <a:r>
              <a:rPr lang="en-US" sz="1200" dirty="0">
                <a:solidFill>
                  <a:schemeClr val="tx1">
                    <a:lumMod val="65000"/>
                    <a:lumOff val="35000"/>
                  </a:schemeClr>
                </a:solidFill>
                <a:latin typeface="Helvetica "/>
                <a:cs typeface="Calibri" panose="020F0502020204030204" pitchFamily="34" charset="0"/>
              </a:rPr>
              <a:t>don’t say it or “soften” it.</a:t>
            </a:r>
          </a:p>
        </p:txBody>
      </p:sp>
      <p:sp>
        <p:nvSpPr>
          <p:cNvPr id="28" name="Rectangle 27">
            <a:extLst>
              <a:ext uri="{FF2B5EF4-FFF2-40B4-BE49-F238E27FC236}">
                <a16:creationId xmlns="" xmlns:a16="http://schemas.microsoft.com/office/drawing/2014/main" id="{932F7E5E-159E-46E9-A2B4-8B3D453FFE61}"/>
              </a:ext>
            </a:extLst>
          </p:cNvPr>
          <p:cNvSpPr/>
          <p:nvPr/>
        </p:nvSpPr>
        <p:spPr>
          <a:xfrm>
            <a:off x="5458357" y="5152466"/>
            <a:ext cx="2743200" cy="369332"/>
          </a:xfrm>
          <a:prstGeom prst="rect">
            <a:avLst/>
          </a:prstGeom>
        </p:spPr>
        <p:txBody>
          <a:bodyPr wrap="square" lIns="0" tIns="0" rIns="0" bIns="0">
            <a:spAutoFit/>
          </a:bodyPr>
          <a:lstStyle/>
          <a:p>
            <a:r>
              <a:rPr lang="en-US" sz="1200" dirty="0">
                <a:solidFill>
                  <a:schemeClr val="tx1">
                    <a:lumMod val="65000"/>
                    <a:lumOff val="35000"/>
                  </a:schemeClr>
                </a:solidFill>
                <a:latin typeface="Helvetica "/>
                <a:cs typeface="Calibri" panose="020F0502020204030204" pitchFamily="34" charset="0"/>
              </a:rPr>
              <a:t>Direct. Say what you mean and </a:t>
            </a:r>
            <a:br>
              <a:rPr lang="en-US" sz="1200" dirty="0">
                <a:solidFill>
                  <a:schemeClr val="tx1">
                    <a:lumMod val="65000"/>
                    <a:lumOff val="35000"/>
                  </a:schemeClr>
                </a:solidFill>
                <a:latin typeface="Helvetica "/>
                <a:cs typeface="Calibri" panose="020F0502020204030204" pitchFamily="34" charset="0"/>
              </a:rPr>
            </a:br>
            <a:r>
              <a:rPr lang="en-US" sz="1200" dirty="0">
                <a:solidFill>
                  <a:schemeClr val="tx1">
                    <a:lumMod val="65000"/>
                    <a:lumOff val="35000"/>
                  </a:schemeClr>
                </a:solidFill>
                <a:latin typeface="Helvetica "/>
                <a:cs typeface="Calibri" panose="020F0502020204030204" pitchFamily="34" charset="0"/>
              </a:rPr>
              <a:t>mean what you say.</a:t>
            </a:r>
          </a:p>
        </p:txBody>
      </p:sp>
      <p:sp>
        <p:nvSpPr>
          <p:cNvPr id="29" name="Rounded Rectangle 5">
            <a:extLst>
              <a:ext uri="{FF2B5EF4-FFF2-40B4-BE49-F238E27FC236}">
                <a16:creationId xmlns="" xmlns:a16="http://schemas.microsoft.com/office/drawing/2014/main" id="{BF053758-934B-4AC5-8665-D87A589AFF3C}"/>
              </a:ext>
            </a:extLst>
          </p:cNvPr>
          <p:cNvSpPr/>
          <p:nvPr/>
        </p:nvSpPr>
        <p:spPr>
          <a:xfrm>
            <a:off x="801858" y="1976455"/>
            <a:ext cx="1241921" cy="457200"/>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
                <a:cs typeface="Calibri" panose="020F0502020204030204" pitchFamily="34" charset="0"/>
              </a:rPr>
              <a:t>Family</a:t>
            </a:r>
          </a:p>
        </p:txBody>
      </p:sp>
      <p:sp>
        <p:nvSpPr>
          <p:cNvPr id="30" name="Rounded Rectangle 41">
            <a:extLst>
              <a:ext uri="{FF2B5EF4-FFF2-40B4-BE49-F238E27FC236}">
                <a16:creationId xmlns="" xmlns:a16="http://schemas.microsoft.com/office/drawing/2014/main" id="{109717CF-7D90-4E46-981C-0A57CA630BB3}"/>
              </a:ext>
            </a:extLst>
          </p:cNvPr>
          <p:cNvSpPr/>
          <p:nvPr/>
        </p:nvSpPr>
        <p:spPr>
          <a:xfrm>
            <a:off x="801858" y="2582068"/>
            <a:ext cx="1241921" cy="457200"/>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
                <a:cs typeface="Calibri" panose="020F0502020204030204" pitchFamily="34" charset="0"/>
              </a:rPr>
              <a:t>Orientation</a:t>
            </a:r>
          </a:p>
        </p:txBody>
      </p:sp>
      <p:sp>
        <p:nvSpPr>
          <p:cNvPr id="31" name="Rounded Rectangle 42">
            <a:extLst>
              <a:ext uri="{FF2B5EF4-FFF2-40B4-BE49-F238E27FC236}">
                <a16:creationId xmlns="" xmlns:a16="http://schemas.microsoft.com/office/drawing/2014/main" id="{9EBB313A-AD60-4257-ACA0-894E5AF42668}"/>
              </a:ext>
            </a:extLst>
          </p:cNvPr>
          <p:cNvSpPr/>
          <p:nvPr/>
        </p:nvSpPr>
        <p:spPr>
          <a:xfrm>
            <a:off x="801858" y="3172395"/>
            <a:ext cx="1241921" cy="457200"/>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
                <a:cs typeface="Calibri" panose="020F0502020204030204" pitchFamily="34" charset="0"/>
              </a:rPr>
              <a:t>Personal Space</a:t>
            </a:r>
          </a:p>
        </p:txBody>
      </p:sp>
      <p:sp>
        <p:nvSpPr>
          <p:cNvPr id="32" name="Rounded Rectangle 43">
            <a:extLst>
              <a:ext uri="{FF2B5EF4-FFF2-40B4-BE49-F238E27FC236}">
                <a16:creationId xmlns="" xmlns:a16="http://schemas.microsoft.com/office/drawing/2014/main" id="{4A6E55F6-F1D7-4153-BC43-5D603730E927}"/>
              </a:ext>
            </a:extLst>
          </p:cNvPr>
          <p:cNvSpPr/>
          <p:nvPr/>
        </p:nvSpPr>
        <p:spPr>
          <a:xfrm>
            <a:off x="801858" y="3794348"/>
            <a:ext cx="1241921" cy="457200"/>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
                <a:cs typeface="Calibri" panose="020F0502020204030204" pitchFamily="34" charset="0"/>
              </a:rPr>
              <a:t>Control</a:t>
            </a:r>
          </a:p>
        </p:txBody>
      </p:sp>
      <p:sp>
        <p:nvSpPr>
          <p:cNvPr id="33" name="Rounded Rectangle 44">
            <a:extLst>
              <a:ext uri="{FF2B5EF4-FFF2-40B4-BE49-F238E27FC236}">
                <a16:creationId xmlns="" xmlns:a16="http://schemas.microsoft.com/office/drawing/2014/main" id="{915CEBB9-83DA-4C2C-9F17-35E58DDEBE3B}"/>
              </a:ext>
            </a:extLst>
          </p:cNvPr>
          <p:cNvSpPr/>
          <p:nvPr/>
        </p:nvSpPr>
        <p:spPr>
          <a:xfrm>
            <a:off x="801858" y="4426879"/>
            <a:ext cx="1241921" cy="457200"/>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
                <a:cs typeface="Calibri" panose="020F0502020204030204" pitchFamily="34" charset="0"/>
              </a:rPr>
              <a:t>Time</a:t>
            </a:r>
          </a:p>
        </p:txBody>
      </p:sp>
      <p:sp>
        <p:nvSpPr>
          <p:cNvPr id="34" name="Rounded Rectangle 45">
            <a:extLst>
              <a:ext uri="{FF2B5EF4-FFF2-40B4-BE49-F238E27FC236}">
                <a16:creationId xmlns="" xmlns:a16="http://schemas.microsoft.com/office/drawing/2014/main" id="{D6C6C94F-93AF-4BC7-B975-E36BFAD32C93}"/>
              </a:ext>
            </a:extLst>
          </p:cNvPr>
          <p:cNvSpPr/>
          <p:nvPr/>
        </p:nvSpPr>
        <p:spPr>
          <a:xfrm>
            <a:off x="801858" y="5059408"/>
            <a:ext cx="1241921" cy="457200"/>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
                <a:cs typeface="Calibri" panose="020F0502020204030204" pitchFamily="34" charset="0"/>
              </a:rPr>
              <a:t>Communication</a:t>
            </a:r>
          </a:p>
        </p:txBody>
      </p:sp>
      <p:sp>
        <p:nvSpPr>
          <p:cNvPr id="2" name="Slide Number Placeholder 1"/>
          <p:cNvSpPr>
            <a:spLocks noGrp="1"/>
          </p:cNvSpPr>
          <p:nvPr>
            <p:ph type="sldNum" sz="quarter" idx="12"/>
          </p:nvPr>
        </p:nvSpPr>
        <p:spPr>
          <a:xfrm>
            <a:off x="8580120" y="6265140"/>
            <a:ext cx="609600" cy="441324"/>
          </a:xfrm>
        </p:spPr>
        <p:txBody>
          <a:bodyPr/>
          <a:lstStyle/>
          <a:p>
            <a:fld id="{EB5B13E7-3880-456E-A47C-849F4E413088}" type="slidenum">
              <a:rPr lang="en-US" smtClean="0"/>
              <a:t>35</a:t>
            </a:fld>
            <a:endParaRPr lang="en-US" dirty="0"/>
          </a:p>
        </p:txBody>
      </p:sp>
    </p:spTree>
    <p:extLst>
      <p:ext uri="{BB962C8B-B14F-4D97-AF65-F5344CB8AC3E}">
        <p14:creationId xmlns:p14="http://schemas.microsoft.com/office/powerpoint/2010/main" val="2741873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None/>
              <a:tabLst>
                <a:tab pos="290498" algn="l"/>
              </a:tabLst>
            </a:pPr>
            <a:endParaRPr lang="en-US" dirty="0">
              <a:solidFill>
                <a:schemeClr val="tx1">
                  <a:lumMod val="65000"/>
                  <a:lumOff val="35000"/>
                </a:schemeClr>
              </a:solidFill>
              <a:latin typeface="Arial" pitchFamily="34" charset="0"/>
              <a:cs typeface="Arial" pitchFamily="34" charset="0"/>
            </a:endParaRP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3601"/>
              </a:lnSpc>
              <a:defRPr/>
            </a:pPr>
            <a:r>
              <a:rPr lang="en-US" sz="2800" b="1" spc="-100" dirty="0">
                <a:solidFill>
                  <a:schemeClr val="bg1"/>
                </a:solidFill>
                <a:latin typeface="Helvetica" panose="020B0604020202020204" pitchFamily="34" charset="0"/>
                <a:cs typeface="Helvetica" panose="020B0604020202020204" pitchFamily="34" charset="0"/>
              </a:rPr>
              <a:t>Cultural Nuances (Hispanic Millennials)</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01046"/>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buNone/>
            </a:pPr>
            <a:r>
              <a:rPr lang="en-US" sz="800" dirty="0">
                <a:solidFill>
                  <a:schemeClr val="bg1">
                    <a:lumMod val="50000"/>
                  </a:schemeClr>
                </a:solidFill>
                <a:latin typeface="Helvetica" panose="020B0604020202020204" pitchFamily="34" charset="0"/>
                <a:cs typeface="Helvetica" panose="020B0604020202020204" pitchFamily="34" charset="0"/>
              </a:rPr>
              <a:t>Sources: Simmons, Fall 2016 NHCS Adult Study 2-Year. Mintel: Marketing to Hispanic Millennials</a:t>
            </a:r>
          </a:p>
        </p:txBody>
      </p:sp>
      <p:sp>
        <p:nvSpPr>
          <p:cNvPr id="15" name="TextBox 14">
            <a:extLst>
              <a:ext uri="{FF2B5EF4-FFF2-40B4-BE49-F238E27FC236}">
                <a16:creationId xmlns="" xmlns:a16="http://schemas.microsoft.com/office/drawing/2014/main" id="{69265623-EE0B-42FB-9EA9-6F3382D03958}"/>
              </a:ext>
            </a:extLst>
          </p:cNvPr>
          <p:cNvSpPr txBox="1"/>
          <p:nvPr/>
        </p:nvSpPr>
        <p:spPr>
          <a:xfrm>
            <a:off x="3101463" y="1328011"/>
            <a:ext cx="3062994" cy="491160"/>
          </a:xfrm>
          <a:prstGeom prst="rect">
            <a:avLst/>
          </a:prstGeom>
          <a:noFill/>
        </p:spPr>
        <p:txBody>
          <a:bodyPr wrap="square" lIns="0" rtlCol="0">
            <a:spAutoFit/>
          </a:bodyPr>
          <a:lstStyle/>
          <a:p>
            <a:pPr algn="ctr">
              <a:lnSpc>
                <a:spcPts val="3601"/>
              </a:lnSpc>
              <a:defRPr/>
            </a:pPr>
            <a:r>
              <a:rPr lang="en-US" b="1" dirty="0">
                <a:solidFill>
                  <a:srgbClr val="0A73CF"/>
                </a:solidFill>
                <a:latin typeface="Helvetica "/>
                <a:cs typeface="Calibri" panose="020F0502020204030204" pitchFamily="34" charset="0"/>
              </a:rPr>
              <a:t>Optimistic About</a:t>
            </a:r>
            <a:endParaRPr lang="en-US" b="1" spc="-100" dirty="0">
              <a:solidFill>
                <a:schemeClr val="bg1"/>
              </a:solidFill>
              <a:latin typeface="Helvetica" panose="020B0604020202020204" pitchFamily="34" charset="0"/>
              <a:cs typeface="Helvetica" panose="020B0604020202020204" pitchFamily="34" charset="0"/>
            </a:endParaRPr>
          </a:p>
        </p:txBody>
      </p:sp>
      <p:pic>
        <p:nvPicPr>
          <p:cNvPr id="35" name="Picture 3">
            <a:extLst>
              <a:ext uri="{FF2B5EF4-FFF2-40B4-BE49-F238E27FC236}">
                <a16:creationId xmlns="" xmlns:a16="http://schemas.microsoft.com/office/drawing/2014/main" id="{494679E5-C73E-4A8E-A635-C7BDA924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528" y="2183025"/>
            <a:ext cx="1782369" cy="163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a:extLst>
              <a:ext uri="{FF2B5EF4-FFF2-40B4-BE49-F238E27FC236}">
                <a16:creationId xmlns="" xmlns:a16="http://schemas.microsoft.com/office/drawing/2014/main" id="{BEB1BA01-DFF3-401B-9666-6E80D3CC42FC}"/>
              </a:ext>
            </a:extLst>
          </p:cNvPr>
          <p:cNvSpPr txBox="1"/>
          <p:nvPr/>
        </p:nvSpPr>
        <p:spPr>
          <a:xfrm>
            <a:off x="906778" y="4058944"/>
            <a:ext cx="2103120" cy="246221"/>
          </a:xfrm>
          <a:prstGeom prst="rect">
            <a:avLst/>
          </a:prstGeom>
          <a:noFill/>
        </p:spPr>
        <p:txBody>
          <a:bodyPr wrap="square" lIns="0" tIns="0" rIns="0" bIns="0" rtlCol="0">
            <a:spAutoFit/>
          </a:bodyPr>
          <a:lstStyle/>
          <a:p>
            <a:pPr algn="ctr"/>
            <a:r>
              <a:rPr lang="es-ES" sz="1600" dirty="0" err="1">
                <a:solidFill>
                  <a:schemeClr val="tx1">
                    <a:lumMod val="65000"/>
                    <a:lumOff val="35000"/>
                  </a:schemeClr>
                </a:solidFill>
                <a:latin typeface="Helvetica "/>
                <a:cs typeface="Calibri" panose="020F0502020204030204" pitchFamily="34" charset="0"/>
              </a:rPr>
              <a:t>Earnings</a:t>
            </a:r>
            <a:r>
              <a:rPr lang="es-ES" sz="1600" dirty="0">
                <a:solidFill>
                  <a:schemeClr val="tx1">
                    <a:lumMod val="65000"/>
                    <a:lumOff val="35000"/>
                  </a:schemeClr>
                </a:solidFill>
                <a:latin typeface="Helvetica "/>
                <a:cs typeface="Calibri" panose="020F0502020204030204" pitchFamily="34" charset="0"/>
              </a:rPr>
              <a:t> </a:t>
            </a:r>
            <a:r>
              <a:rPr lang="es-ES" sz="1600" dirty="0" err="1">
                <a:solidFill>
                  <a:schemeClr val="tx1">
                    <a:lumMod val="65000"/>
                    <a:lumOff val="35000"/>
                  </a:schemeClr>
                </a:solidFill>
                <a:latin typeface="Helvetica "/>
                <a:cs typeface="Calibri" panose="020F0502020204030204" pitchFamily="34" charset="0"/>
              </a:rPr>
              <a:t>potential</a:t>
            </a:r>
            <a:endParaRPr lang="es-ES" sz="1600" dirty="0">
              <a:solidFill>
                <a:schemeClr val="tx1">
                  <a:lumMod val="65000"/>
                  <a:lumOff val="35000"/>
                </a:schemeClr>
              </a:solidFill>
              <a:latin typeface="Helvetica "/>
              <a:cs typeface="Calibri" panose="020F0502020204030204" pitchFamily="34" charset="0"/>
            </a:endParaRPr>
          </a:p>
        </p:txBody>
      </p:sp>
      <p:pic>
        <p:nvPicPr>
          <p:cNvPr id="37" name="Picture 4">
            <a:extLst>
              <a:ext uri="{FF2B5EF4-FFF2-40B4-BE49-F238E27FC236}">
                <a16:creationId xmlns="" xmlns:a16="http://schemas.microsoft.com/office/drawing/2014/main" id="{F07D2D3B-3A7F-4215-A3B6-031AB150F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732" y="2192651"/>
            <a:ext cx="1940895" cy="163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a:extLst>
              <a:ext uri="{FF2B5EF4-FFF2-40B4-BE49-F238E27FC236}">
                <a16:creationId xmlns="" xmlns:a16="http://schemas.microsoft.com/office/drawing/2014/main" id="{E2164E8E-2211-49BF-9829-81DE37F7D485}"/>
              </a:ext>
            </a:extLst>
          </p:cNvPr>
          <p:cNvSpPr txBox="1"/>
          <p:nvPr/>
        </p:nvSpPr>
        <p:spPr>
          <a:xfrm>
            <a:off x="3505417" y="4058944"/>
            <a:ext cx="2103120" cy="492443"/>
          </a:xfrm>
          <a:prstGeom prst="rect">
            <a:avLst/>
          </a:prstGeom>
          <a:noFill/>
        </p:spPr>
        <p:txBody>
          <a:bodyPr wrap="square" lIns="0" tIns="0" rIns="0" bIns="0" rtlCol="0">
            <a:spAutoFit/>
          </a:bodyPr>
          <a:lstStyle>
            <a:defPPr>
              <a:defRPr lang="en-US"/>
            </a:defPPr>
            <a:lvl1pPr algn="ctr">
              <a:defRPr sz="1400">
                <a:solidFill>
                  <a:schemeClr val="tx1">
                    <a:lumMod val="65000"/>
                    <a:lumOff val="35000"/>
                  </a:schemeClr>
                </a:solidFill>
                <a:latin typeface="Calibri" panose="020F0502020204030204" pitchFamily="34" charset="0"/>
                <a:cs typeface="Calibri" panose="020F0502020204030204" pitchFamily="34" charset="0"/>
              </a:defRPr>
            </a:lvl1pPr>
          </a:lstStyle>
          <a:p>
            <a:r>
              <a:rPr lang="en-US" sz="1600" dirty="0">
                <a:latin typeface="Helvetica "/>
              </a:rPr>
              <a:t>Having a more fulfilling </a:t>
            </a:r>
          </a:p>
          <a:p>
            <a:r>
              <a:rPr lang="en-US" sz="1600" dirty="0">
                <a:latin typeface="Helvetica "/>
              </a:rPr>
              <a:t>life than their parents</a:t>
            </a:r>
          </a:p>
        </p:txBody>
      </p:sp>
      <p:pic>
        <p:nvPicPr>
          <p:cNvPr id="39" name="Picture 5">
            <a:extLst>
              <a:ext uri="{FF2B5EF4-FFF2-40B4-BE49-F238E27FC236}">
                <a16:creationId xmlns="" xmlns:a16="http://schemas.microsoft.com/office/drawing/2014/main" id="{4947B279-5686-4919-BF72-22E2A5B5B3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451" y="2195712"/>
            <a:ext cx="1748384" cy="163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a:extLst>
              <a:ext uri="{FF2B5EF4-FFF2-40B4-BE49-F238E27FC236}">
                <a16:creationId xmlns="" xmlns:a16="http://schemas.microsoft.com/office/drawing/2014/main" id="{7CF92A87-D313-43C5-90E3-BE752F579967}"/>
              </a:ext>
            </a:extLst>
          </p:cNvPr>
          <p:cNvSpPr txBox="1"/>
          <p:nvPr/>
        </p:nvSpPr>
        <p:spPr>
          <a:xfrm>
            <a:off x="6164457" y="4058944"/>
            <a:ext cx="2103120" cy="492443"/>
          </a:xfrm>
          <a:prstGeom prst="rect">
            <a:avLst/>
          </a:prstGeom>
          <a:noFill/>
        </p:spPr>
        <p:txBody>
          <a:bodyPr wrap="square" lIns="0" tIns="0" rIns="0" bIns="0" rtlCol="0">
            <a:spAutoFit/>
          </a:bodyPr>
          <a:lstStyle>
            <a:defPPr>
              <a:defRPr lang="en-US"/>
            </a:defPPr>
            <a:lvl1pPr algn="ctr">
              <a:defRPr sz="1400">
                <a:solidFill>
                  <a:schemeClr val="tx1">
                    <a:lumMod val="65000"/>
                    <a:lumOff val="35000"/>
                  </a:schemeClr>
                </a:solidFill>
                <a:latin typeface="Calibri" panose="020F0502020204030204" pitchFamily="34" charset="0"/>
                <a:cs typeface="Calibri" panose="020F0502020204030204" pitchFamily="34" charset="0"/>
              </a:defRPr>
            </a:lvl1pPr>
          </a:lstStyle>
          <a:p>
            <a:r>
              <a:rPr lang="en-US" sz="1600" dirty="0">
                <a:latin typeface="Helvetica "/>
              </a:rPr>
              <a:t>Their educational </a:t>
            </a:r>
          </a:p>
          <a:p>
            <a:r>
              <a:rPr lang="en-US" sz="1600" dirty="0">
                <a:latin typeface="Helvetica "/>
              </a:rPr>
              <a:t>opportunities</a:t>
            </a:r>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36</a:t>
            </a:fld>
            <a:endParaRPr lang="en-US" dirty="0"/>
          </a:p>
        </p:txBody>
      </p:sp>
    </p:spTree>
    <p:extLst>
      <p:ext uri="{BB962C8B-B14F-4D97-AF65-F5344CB8AC3E}">
        <p14:creationId xmlns:p14="http://schemas.microsoft.com/office/powerpoint/2010/main" val="2784493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None/>
              <a:tabLst>
                <a:tab pos="290498" algn="l"/>
              </a:tabLst>
            </a:pPr>
            <a:endParaRPr lang="en-US" dirty="0">
              <a:solidFill>
                <a:schemeClr val="tx1">
                  <a:lumMod val="65000"/>
                  <a:lumOff val="35000"/>
                </a:schemeClr>
              </a:solidFill>
              <a:latin typeface="Arial" pitchFamily="34" charset="0"/>
              <a:cs typeface="Arial" pitchFamily="34" charset="0"/>
            </a:endParaRP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3601"/>
              </a:lnSpc>
              <a:defRPr/>
            </a:pPr>
            <a:r>
              <a:rPr lang="en-US" sz="2800" b="1" spc="-100" dirty="0">
                <a:solidFill>
                  <a:schemeClr val="bg1"/>
                </a:solidFill>
                <a:latin typeface="Helvetica" panose="020B0604020202020204" pitchFamily="34" charset="0"/>
                <a:cs typeface="Helvetica" panose="020B0604020202020204" pitchFamily="34" charset="0"/>
              </a:rPr>
              <a:t>Cultural Nuances (Hispanic Millennials) (Cont’d)</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01046"/>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buNone/>
            </a:pPr>
            <a:r>
              <a:rPr lang="en-US" sz="800" dirty="0">
                <a:solidFill>
                  <a:schemeClr val="bg1">
                    <a:lumMod val="50000"/>
                  </a:schemeClr>
                </a:solidFill>
                <a:latin typeface="Helvetica" panose="020B0604020202020204" pitchFamily="34" charset="0"/>
                <a:cs typeface="Helvetica" panose="020B0604020202020204" pitchFamily="34" charset="0"/>
              </a:rPr>
              <a:t>Sources: Simmons, Fall 2016 NHCS Adult Study 2-Year. Mintel: Marketing to Hispanic Millennials</a:t>
            </a:r>
          </a:p>
        </p:txBody>
      </p:sp>
      <p:sp>
        <p:nvSpPr>
          <p:cNvPr id="15" name="TextBox 14">
            <a:extLst>
              <a:ext uri="{FF2B5EF4-FFF2-40B4-BE49-F238E27FC236}">
                <a16:creationId xmlns="" xmlns:a16="http://schemas.microsoft.com/office/drawing/2014/main" id="{69265623-EE0B-42FB-9EA9-6F3382D03958}"/>
              </a:ext>
            </a:extLst>
          </p:cNvPr>
          <p:cNvSpPr txBox="1"/>
          <p:nvPr/>
        </p:nvSpPr>
        <p:spPr>
          <a:xfrm>
            <a:off x="3101463" y="1328011"/>
            <a:ext cx="3062994" cy="491160"/>
          </a:xfrm>
          <a:prstGeom prst="rect">
            <a:avLst/>
          </a:prstGeom>
          <a:noFill/>
        </p:spPr>
        <p:txBody>
          <a:bodyPr wrap="square" lIns="0" rtlCol="0">
            <a:spAutoFit/>
          </a:bodyPr>
          <a:lstStyle/>
          <a:p>
            <a:pPr algn="ctr">
              <a:lnSpc>
                <a:spcPts val="3601"/>
              </a:lnSpc>
              <a:defRPr/>
            </a:pPr>
            <a:r>
              <a:rPr lang="en-US" b="1" dirty="0">
                <a:solidFill>
                  <a:srgbClr val="0A73CF"/>
                </a:solidFill>
                <a:latin typeface="Helvetica "/>
                <a:cs typeface="Calibri" panose="020F0502020204030204" pitchFamily="34" charset="0"/>
              </a:rPr>
              <a:t>Need Financial Advice</a:t>
            </a:r>
            <a:endParaRPr lang="en-US" b="1" spc="-100" dirty="0">
              <a:solidFill>
                <a:schemeClr val="bg1"/>
              </a:solidFill>
              <a:latin typeface="Helvetica" panose="020B0604020202020204" pitchFamily="34" charset="0"/>
              <a:cs typeface="Helvetica" panose="020B0604020202020204" pitchFamily="34" charset="0"/>
            </a:endParaRPr>
          </a:p>
        </p:txBody>
      </p:sp>
      <p:pic>
        <p:nvPicPr>
          <p:cNvPr id="17" name="Picture 5">
            <a:extLst>
              <a:ext uri="{FF2B5EF4-FFF2-40B4-BE49-F238E27FC236}">
                <a16:creationId xmlns="" xmlns:a16="http://schemas.microsoft.com/office/drawing/2014/main" id="{D977ED9C-2299-40DA-96FE-0B596A40E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59" y="2094870"/>
            <a:ext cx="7777402" cy="253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 xmlns:a16="http://schemas.microsoft.com/office/drawing/2014/main" id="{D1425F9B-059D-493A-A0E0-F83445EAB9EA}"/>
              </a:ext>
            </a:extLst>
          </p:cNvPr>
          <p:cNvSpPr txBox="1"/>
          <p:nvPr/>
        </p:nvSpPr>
        <p:spPr>
          <a:xfrm>
            <a:off x="616320" y="2480855"/>
            <a:ext cx="1944000" cy="738664"/>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Helvetica "/>
                <a:cs typeface="Calibri" panose="020F0502020204030204" pitchFamily="34" charset="0"/>
              </a:rPr>
              <a:t>I’ll pay any price for good financial advice</a:t>
            </a:r>
            <a:br>
              <a:rPr lang="en-US" sz="1400" dirty="0">
                <a:solidFill>
                  <a:schemeClr val="tx1">
                    <a:lumMod val="65000"/>
                    <a:lumOff val="35000"/>
                  </a:schemeClr>
                </a:solidFill>
                <a:latin typeface="Helvetica "/>
                <a:cs typeface="Calibri" panose="020F0502020204030204" pitchFamily="34" charset="0"/>
              </a:rPr>
            </a:br>
            <a:r>
              <a:rPr lang="en-US" sz="1400" dirty="0">
                <a:solidFill>
                  <a:schemeClr val="tx1">
                    <a:lumMod val="65000"/>
                    <a:lumOff val="35000"/>
                  </a:schemeClr>
                </a:solidFill>
                <a:latin typeface="Helvetica "/>
                <a:cs typeface="Calibri" panose="020F0502020204030204" pitchFamily="34" charset="0"/>
              </a:rPr>
              <a:t>(142 index</a:t>
            </a:r>
            <a:r>
              <a:rPr lang="en-US" sz="1200" dirty="0">
                <a:solidFill>
                  <a:srgbClr val="231F20"/>
                </a:solidFill>
                <a:latin typeface="Helvetica" panose="020B0604020202020204" pitchFamily="34" charset="0"/>
                <a:cs typeface="Helvetica" panose="020B0604020202020204" pitchFamily="34" charset="0"/>
              </a:rPr>
              <a:t>)</a:t>
            </a:r>
          </a:p>
        </p:txBody>
      </p:sp>
      <p:sp>
        <p:nvSpPr>
          <p:cNvPr id="22" name="TextBox 21">
            <a:extLst>
              <a:ext uri="{FF2B5EF4-FFF2-40B4-BE49-F238E27FC236}">
                <a16:creationId xmlns="" xmlns:a16="http://schemas.microsoft.com/office/drawing/2014/main" id="{70E294E6-A277-410B-9E80-8C74E487FF26}"/>
              </a:ext>
            </a:extLst>
          </p:cNvPr>
          <p:cNvSpPr txBox="1"/>
          <p:nvPr/>
        </p:nvSpPr>
        <p:spPr>
          <a:xfrm>
            <a:off x="6729239" y="2167826"/>
            <a:ext cx="1728102" cy="738664"/>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Helvetica "/>
                <a:cs typeface="Calibri" panose="020F0502020204030204" pitchFamily="34" charset="0"/>
              </a:rPr>
              <a:t>I am no good at saving money</a:t>
            </a:r>
            <a:br>
              <a:rPr lang="en-US" sz="1400" dirty="0">
                <a:solidFill>
                  <a:schemeClr val="tx1">
                    <a:lumMod val="65000"/>
                    <a:lumOff val="35000"/>
                  </a:schemeClr>
                </a:solidFill>
                <a:latin typeface="Helvetica "/>
                <a:cs typeface="Calibri" panose="020F0502020204030204" pitchFamily="34" charset="0"/>
              </a:rPr>
            </a:br>
            <a:r>
              <a:rPr lang="en-US" sz="1400" dirty="0">
                <a:solidFill>
                  <a:schemeClr val="tx1">
                    <a:lumMod val="65000"/>
                    <a:lumOff val="35000"/>
                  </a:schemeClr>
                </a:solidFill>
                <a:latin typeface="Helvetica "/>
                <a:cs typeface="Calibri" panose="020F0502020204030204" pitchFamily="34" charset="0"/>
              </a:rPr>
              <a:t>(124 index)</a:t>
            </a:r>
          </a:p>
        </p:txBody>
      </p:sp>
      <p:sp>
        <p:nvSpPr>
          <p:cNvPr id="23" name="TextBox 22">
            <a:extLst>
              <a:ext uri="{FF2B5EF4-FFF2-40B4-BE49-F238E27FC236}">
                <a16:creationId xmlns="" xmlns:a16="http://schemas.microsoft.com/office/drawing/2014/main" id="{14D9B894-6161-4EE4-B486-29689324B316}"/>
              </a:ext>
            </a:extLst>
          </p:cNvPr>
          <p:cNvSpPr txBox="1"/>
          <p:nvPr/>
        </p:nvSpPr>
        <p:spPr>
          <a:xfrm>
            <a:off x="6449494" y="3683766"/>
            <a:ext cx="2390565" cy="738664"/>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Helvetica "/>
                <a:cs typeface="Calibri" panose="020F0502020204030204" pitchFamily="34" charset="0"/>
              </a:rPr>
              <a:t>I am uncomfortable trusting my money to a bank</a:t>
            </a:r>
          </a:p>
          <a:p>
            <a:pPr algn="ctr"/>
            <a:r>
              <a:rPr lang="en-US" sz="1400" dirty="0">
                <a:solidFill>
                  <a:schemeClr val="tx1">
                    <a:lumMod val="65000"/>
                    <a:lumOff val="35000"/>
                  </a:schemeClr>
                </a:solidFill>
                <a:latin typeface="Helvetica "/>
                <a:cs typeface="Calibri" panose="020F0502020204030204" pitchFamily="34" charset="0"/>
              </a:rPr>
              <a:t>(129 index)</a:t>
            </a:r>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37</a:t>
            </a:fld>
            <a:endParaRPr lang="en-US" dirty="0"/>
          </a:p>
        </p:txBody>
      </p:sp>
    </p:spTree>
    <p:extLst>
      <p:ext uri="{BB962C8B-B14F-4D97-AF65-F5344CB8AC3E}">
        <p14:creationId xmlns:p14="http://schemas.microsoft.com/office/powerpoint/2010/main" val="1484243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None/>
              <a:tabLst>
                <a:tab pos="290498" algn="l"/>
              </a:tabLst>
            </a:pPr>
            <a:endParaRPr lang="en-US" dirty="0">
              <a:solidFill>
                <a:schemeClr val="tx1">
                  <a:lumMod val="65000"/>
                  <a:lumOff val="35000"/>
                </a:schemeClr>
              </a:solidFill>
              <a:latin typeface="Arial" pitchFamily="34" charset="0"/>
              <a:cs typeface="Arial" pitchFamily="34" charset="0"/>
            </a:endParaRP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3601"/>
              </a:lnSpc>
              <a:defRPr/>
            </a:pPr>
            <a:r>
              <a:rPr lang="en-US" sz="2800" b="1" spc="-100" dirty="0">
                <a:solidFill>
                  <a:schemeClr val="bg1"/>
                </a:solidFill>
                <a:latin typeface="Helvetica" panose="020B0604020202020204" pitchFamily="34" charset="0"/>
                <a:cs typeface="Helvetica" panose="020B0604020202020204" pitchFamily="34" charset="0"/>
              </a:rPr>
              <a:t>Cultural Nuances (Hispanic Millennials) (Cont’d)</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01046"/>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buNone/>
            </a:pPr>
            <a:r>
              <a:rPr lang="en-US" sz="800" dirty="0">
                <a:solidFill>
                  <a:schemeClr val="bg1">
                    <a:lumMod val="50000"/>
                  </a:schemeClr>
                </a:solidFill>
                <a:latin typeface="Helvetica" panose="020B0604020202020204" pitchFamily="34" charset="0"/>
                <a:cs typeface="Helvetica" panose="020B0604020202020204" pitchFamily="34" charset="0"/>
              </a:rPr>
              <a:t>Sources: Simmons, Fall 2016 NHCS Adult Study 2-Year. Mintel: Marketing to Hispanic Millennials</a:t>
            </a:r>
          </a:p>
        </p:txBody>
      </p:sp>
      <p:sp>
        <p:nvSpPr>
          <p:cNvPr id="15" name="TextBox 14">
            <a:extLst>
              <a:ext uri="{FF2B5EF4-FFF2-40B4-BE49-F238E27FC236}">
                <a16:creationId xmlns="" xmlns:a16="http://schemas.microsoft.com/office/drawing/2014/main" id="{69265623-EE0B-42FB-9EA9-6F3382D03958}"/>
              </a:ext>
            </a:extLst>
          </p:cNvPr>
          <p:cNvSpPr txBox="1"/>
          <p:nvPr/>
        </p:nvSpPr>
        <p:spPr>
          <a:xfrm>
            <a:off x="2543905" y="1400920"/>
            <a:ext cx="4093698" cy="491160"/>
          </a:xfrm>
          <a:prstGeom prst="rect">
            <a:avLst/>
          </a:prstGeom>
          <a:noFill/>
        </p:spPr>
        <p:txBody>
          <a:bodyPr wrap="square" lIns="0" rtlCol="0">
            <a:spAutoFit/>
          </a:bodyPr>
          <a:lstStyle/>
          <a:p>
            <a:pPr algn="ctr">
              <a:lnSpc>
                <a:spcPts val="3601"/>
              </a:lnSpc>
              <a:defRPr/>
            </a:pPr>
            <a:r>
              <a:rPr lang="en-US" b="1" dirty="0">
                <a:solidFill>
                  <a:srgbClr val="0A73CF"/>
                </a:solidFill>
                <a:latin typeface="Helvetica "/>
                <a:cs typeface="Calibri" panose="020F0502020204030204" pitchFamily="34" charset="0"/>
              </a:rPr>
              <a:t>More Open to Advertisements</a:t>
            </a:r>
            <a:endParaRPr lang="en-US" b="1" spc="-100" dirty="0">
              <a:solidFill>
                <a:schemeClr val="bg1"/>
              </a:solidFill>
              <a:latin typeface="Helvetica" panose="020B0604020202020204" pitchFamily="34" charset="0"/>
              <a:cs typeface="Helvetica" panose="020B0604020202020204" pitchFamily="34" charset="0"/>
            </a:endParaRPr>
          </a:p>
        </p:txBody>
      </p:sp>
      <p:pic>
        <p:nvPicPr>
          <p:cNvPr id="16" name="Picture 2">
            <a:extLst>
              <a:ext uri="{FF2B5EF4-FFF2-40B4-BE49-F238E27FC236}">
                <a16:creationId xmlns="" xmlns:a16="http://schemas.microsoft.com/office/drawing/2014/main" id="{F6B75ED4-8833-4BC6-A69C-CCE1153F2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8" y="2293099"/>
            <a:ext cx="7674991" cy="23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 xmlns:a16="http://schemas.microsoft.com/office/drawing/2014/main" id="{8D3B81C1-8B4A-43BF-83ED-EB47757815A5}"/>
              </a:ext>
            </a:extLst>
          </p:cNvPr>
          <p:cNvSpPr txBox="1"/>
          <p:nvPr/>
        </p:nvSpPr>
        <p:spPr>
          <a:xfrm>
            <a:off x="895878" y="2559280"/>
            <a:ext cx="2213090" cy="954107"/>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Helvetica "/>
                <a:cs typeface="Calibri" panose="020F0502020204030204" pitchFamily="34" charset="0"/>
              </a:rPr>
              <a:t>I find advertising for financial services to be interesting</a:t>
            </a:r>
          </a:p>
          <a:p>
            <a:pPr algn="ctr"/>
            <a:r>
              <a:rPr lang="en-US" sz="1400" dirty="0">
                <a:solidFill>
                  <a:schemeClr val="tx1">
                    <a:lumMod val="65000"/>
                    <a:lumOff val="35000"/>
                  </a:schemeClr>
                </a:solidFill>
                <a:latin typeface="Helvetica "/>
                <a:cs typeface="Calibri" panose="020F0502020204030204" pitchFamily="34" charset="0"/>
              </a:rPr>
              <a:t>(161 index</a:t>
            </a:r>
            <a:r>
              <a:rPr lang="en-US" sz="1100" dirty="0">
                <a:solidFill>
                  <a:srgbClr val="231F20"/>
                </a:solidFill>
                <a:latin typeface="Helvetica" panose="020B0604020202020204" pitchFamily="34" charset="0"/>
                <a:cs typeface="Helvetica" panose="020B0604020202020204" pitchFamily="34" charset="0"/>
              </a:rPr>
              <a:t>)</a:t>
            </a:r>
          </a:p>
        </p:txBody>
      </p:sp>
      <p:sp>
        <p:nvSpPr>
          <p:cNvPr id="19" name="TextBox 18">
            <a:extLst>
              <a:ext uri="{FF2B5EF4-FFF2-40B4-BE49-F238E27FC236}">
                <a16:creationId xmlns="" xmlns:a16="http://schemas.microsoft.com/office/drawing/2014/main" id="{1A792C9B-C343-4BBA-AF98-F08F988EFE30}"/>
              </a:ext>
            </a:extLst>
          </p:cNvPr>
          <p:cNvSpPr txBox="1"/>
          <p:nvPr/>
        </p:nvSpPr>
        <p:spPr>
          <a:xfrm>
            <a:off x="6479156" y="2469338"/>
            <a:ext cx="2180813" cy="738664"/>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Helvetica "/>
                <a:cs typeface="Calibri" panose="020F0502020204030204" pitchFamily="34" charset="0"/>
              </a:rPr>
              <a:t>I typically avoid watching television commercials</a:t>
            </a:r>
            <a:br>
              <a:rPr lang="en-US" sz="1400" dirty="0">
                <a:solidFill>
                  <a:schemeClr val="tx1">
                    <a:lumMod val="65000"/>
                    <a:lumOff val="35000"/>
                  </a:schemeClr>
                </a:solidFill>
                <a:latin typeface="Helvetica "/>
                <a:cs typeface="Calibri" panose="020F0502020204030204" pitchFamily="34" charset="0"/>
              </a:rPr>
            </a:br>
            <a:r>
              <a:rPr lang="en-US" sz="1400" dirty="0">
                <a:solidFill>
                  <a:schemeClr val="tx1">
                    <a:lumMod val="65000"/>
                    <a:lumOff val="35000"/>
                  </a:schemeClr>
                </a:solidFill>
                <a:latin typeface="Helvetica "/>
                <a:cs typeface="Calibri" panose="020F0502020204030204" pitchFamily="34" charset="0"/>
              </a:rPr>
              <a:t>(77 index)</a:t>
            </a:r>
          </a:p>
        </p:txBody>
      </p:sp>
      <p:sp>
        <p:nvSpPr>
          <p:cNvPr id="20" name="TextBox 19">
            <a:extLst>
              <a:ext uri="{FF2B5EF4-FFF2-40B4-BE49-F238E27FC236}">
                <a16:creationId xmlns="" xmlns:a16="http://schemas.microsoft.com/office/drawing/2014/main" id="{02BEDE24-B27B-4FFE-B993-E1D9F35B6CDC}"/>
              </a:ext>
            </a:extLst>
          </p:cNvPr>
          <p:cNvSpPr txBox="1"/>
          <p:nvPr/>
        </p:nvSpPr>
        <p:spPr>
          <a:xfrm>
            <a:off x="6384078" y="3513387"/>
            <a:ext cx="2500842" cy="1169551"/>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Helvetica "/>
                <a:cs typeface="Calibri" panose="020F0502020204030204" pitchFamily="34" charset="0"/>
              </a:rPr>
              <a:t>I find TV advertising interesting and quite often it gives me something to talk about</a:t>
            </a:r>
          </a:p>
          <a:p>
            <a:pPr algn="ctr"/>
            <a:r>
              <a:rPr lang="en-US" sz="1400" dirty="0">
                <a:solidFill>
                  <a:schemeClr val="tx1">
                    <a:lumMod val="65000"/>
                    <a:lumOff val="35000"/>
                  </a:schemeClr>
                </a:solidFill>
                <a:latin typeface="Helvetica "/>
                <a:cs typeface="Calibri" panose="020F0502020204030204" pitchFamily="34" charset="0"/>
              </a:rPr>
              <a:t>(133 index)</a:t>
            </a:r>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38</a:t>
            </a:fld>
            <a:endParaRPr lang="en-US" dirty="0"/>
          </a:p>
        </p:txBody>
      </p:sp>
    </p:spTree>
    <p:extLst>
      <p:ext uri="{BB962C8B-B14F-4D97-AF65-F5344CB8AC3E}">
        <p14:creationId xmlns:p14="http://schemas.microsoft.com/office/powerpoint/2010/main" val="2667084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None/>
              <a:tabLst>
                <a:tab pos="290498" algn="l"/>
              </a:tabLst>
            </a:pPr>
            <a:endParaRPr lang="en-US" sz="2000" dirty="0">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3601"/>
              </a:lnSpc>
              <a:defRPr/>
            </a:pPr>
            <a:r>
              <a:rPr lang="en-US" sz="2800" b="1" spc="-100" dirty="0">
                <a:solidFill>
                  <a:schemeClr val="bg1"/>
                </a:solidFill>
                <a:latin typeface="Helvetica" panose="020B0604020202020204" pitchFamily="34" charset="0"/>
                <a:cs typeface="Helvetica" panose="020B0604020202020204" pitchFamily="34" charset="0"/>
              </a:rPr>
              <a:t>Key Differences – Value Orientation</a:t>
            </a: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14" name="Subtitle 2">
            <a:extLst>
              <a:ext uri="{FF2B5EF4-FFF2-40B4-BE49-F238E27FC236}">
                <a16:creationId xmlns="" xmlns:a16="http://schemas.microsoft.com/office/drawing/2014/main" id="{DC304CFC-4F5F-454B-98E0-B2EB37F089F5}"/>
              </a:ext>
            </a:extLst>
          </p:cNvPr>
          <p:cNvSpPr txBox="1">
            <a:spLocks/>
          </p:cNvSpPr>
          <p:nvPr/>
        </p:nvSpPr>
        <p:spPr>
          <a:xfrm>
            <a:off x="288882" y="6101046"/>
            <a:ext cx="7712118" cy="274637"/>
          </a:xfrm>
          <a:prstGeom prst="rect">
            <a:avLst/>
          </a:prstGeom>
        </p:spPr>
        <p:txBody>
          <a:bodyPr lIns="68577" tIns="34289" rIns="68577" bIns="3428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78">
              <a:buNone/>
            </a:pPr>
            <a:r>
              <a:rPr lang="en-US" sz="700" dirty="0">
                <a:solidFill>
                  <a:schemeClr val="bg1">
                    <a:lumMod val="50000"/>
                  </a:schemeClr>
                </a:solidFill>
                <a:latin typeface="Helvetica "/>
                <a:cs typeface="Arial"/>
              </a:rPr>
              <a:t>Sources: Simmons, Fall 2016 NHCS Adult Study 2-Year. </a:t>
            </a:r>
          </a:p>
        </p:txBody>
      </p:sp>
      <p:sp>
        <p:nvSpPr>
          <p:cNvPr id="15" name="TextBox 14">
            <a:extLst>
              <a:ext uri="{FF2B5EF4-FFF2-40B4-BE49-F238E27FC236}">
                <a16:creationId xmlns="" xmlns:a16="http://schemas.microsoft.com/office/drawing/2014/main" id="{69265623-EE0B-42FB-9EA9-6F3382D03958}"/>
              </a:ext>
            </a:extLst>
          </p:cNvPr>
          <p:cNvSpPr txBox="1"/>
          <p:nvPr/>
        </p:nvSpPr>
        <p:spPr>
          <a:xfrm>
            <a:off x="3358361" y="1472571"/>
            <a:ext cx="2161903" cy="369332"/>
          </a:xfrm>
          <a:prstGeom prst="rect">
            <a:avLst/>
          </a:prstGeom>
          <a:noFill/>
        </p:spPr>
        <p:txBody>
          <a:bodyPr wrap="square" lIns="0" rtlCol="0">
            <a:spAutoFit/>
          </a:bodyPr>
          <a:lstStyle/>
          <a:p>
            <a:r>
              <a:rPr lang="en-US" b="1" dirty="0">
                <a:solidFill>
                  <a:srgbClr val="0A73CF"/>
                </a:solidFill>
                <a:latin typeface="Helvetica "/>
                <a:cs typeface="Calibri" panose="020F0502020204030204" pitchFamily="34" charset="0"/>
              </a:rPr>
              <a:t>Hispanics</a:t>
            </a:r>
          </a:p>
        </p:txBody>
      </p:sp>
      <p:sp>
        <p:nvSpPr>
          <p:cNvPr id="18" name="TextBox 17">
            <a:extLst>
              <a:ext uri="{FF2B5EF4-FFF2-40B4-BE49-F238E27FC236}">
                <a16:creationId xmlns="" xmlns:a16="http://schemas.microsoft.com/office/drawing/2014/main" id="{4CDFCD23-724E-45A5-9C59-55977A629A11}"/>
              </a:ext>
            </a:extLst>
          </p:cNvPr>
          <p:cNvSpPr txBox="1"/>
          <p:nvPr/>
        </p:nvSpPr>
        <p:spPr>
          <a:xfrm>
            <a:off x="5421086" y="1451552"/>
            <a:ext cx="2161903" cy="369332"/>
          </a:xfrm>
          <a:prstGeom prst="rect">
            <a:avLst/>
          </a:prstGeom>
          <a:noFill/>
        </p:spPr>
        <p:txBody>
          <a:bodyPr wrap="square" lIns="0" rtlCol="0">
            <a:spAutoFit/>
          </a:bodyPr>
          <a:lstStyle/>
          <a:p>
            <a:r>
              <a:rPr lang="en-US" b="1" dirty="0">
                <a:solidFill>
                  <a:srgbClr val="0A73CF"/>
                </a:solidFill>
                <a:latin typeface="Helvetica "/>
                <a:cs typeface="Calibri" panose="020F0502020204030204" pitchFamily="34" charset="0"/>
              </a:rPr>
              <a:t>Non-Hispanics</a:t>
            </a:r>
          </a:p>
        </p:txBody>
      </p:sp>
      <p:grpSp>
        <p:nvGrpSpPr>
          <p:cNvPr id="35" name="Group 34">
            <a:extLst>
              <a:ext uri="{FF2B5EF4-FFF2-40B4-BE49-F238E27FC236}">
                <a16:creationId xmlns="" xmlns:a16="http://schemas.microsoft.com/office/drawing/2014/main" id="{50C1434F-4F4A-4319-8B6B-4972F0F3911B}"/>
              </a:ext>
            </a:extLst>
          </p:cNvPr>
          <p:cNvGrpSpPr/>
          <p:nvPr/>
        </p:nvGrpSpPr>
        <p:grpSpPr>
          <a:xfrm>
            <a:off x="642265" y="2045030"/>
            <a:ext cx="7465444" cy="3413235"/>
            <a:chOff x="653382" y="1074914"/>
            <a:chExt cx="7465444" cy="3413235"/>
          </a:xfrm>
        </p:grpSpPr>
        <p:cxnSp>
          <p:nvCxnSpPr>
            <p:cNvPr id="38" name="Straight Connector 37">
              <a:extLst>
                <a:ext uri="{FF2B5EF4-FFF2-40B4-BE49-F238E27FC236}">
                  <a16:creationId xmlns="" xmlns:a16="http://schemas.microsoft.com/office/drawing/2014/main" id="{E9E4A102-9435-4BE9-A3B2-33CC4A56B907}"/>
                </a:ext>
              </a:extLst>
            </p:cNvPr>
            <p:cNvCxnSpPr/>
            <p:nvPr/>
          </p:nvCxnSpPr>
          <p:spPr>
            <a:xfrm>
              <a:off x="3071985" y="1475860"/>
              <a:ext cx="5029200" cy="0"/>
            </a:xfrm>
            <a:prstGeom prst="line">
              <a:avLst/>
            </a:prstGeom>
            <a:ln w="12700">
              <a:solidFill>
                <a:srgbClr val="A39382"/>
              </a:solidFill>
              <a:prstDash val="sysDot"/>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D53A1DE4-C446-4475-AABE-0FA58AA91BCE}"/>
                </a:ext>
              </a:extLst>
            </p:cNvPr>
            <p:cNvCxnSpPr/>
            <p:nvPr/>
          </p:nvCxnSpPr>
          <p:spPr>
            <a:xfrm>
              <a:off x="3071985" y="1981485"/>
              <a:ext cx="5029200" cy="0"/>
            </a:xfrm>
            <a:prstGeom prst="line">
              <a:avLst/>
            </a:prstGeom>
            <a:ln w="12700">
              <a:solidFill>
                <a:srgbClr val="A39382"/>
              </a:solidFill>
              <a:prstDash val="sysDot"/>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 xmlns:a16="http://schemas.microsoft.com/office/drawing/2014/main" id="{64D321B2-BC00-4EC2-866B-D8D233817F7F}"/>
                </a:ext>
              </a:extLst>
            </p:cNvPr>
            <p:cNvCxnSpPr/>
            <p:nvPr/>
          </p:nvCxnSpPr>
          <p:spPr>
            <a:xfrm>
              <a:off x="3071985" y="2487110"/>
              <a:ext cx="5029200" cy="0"/>
            </a:xfrm>
            <a:prstGeom prst="line">
              <a:avLst/>
            </a:prstGeom>
            <a:ln w="12700">
              <a:solidFill>
                <a:srgbClr val="A39382"/>
              </a:solidFill>
              <a:prstDash val="sysDot"/>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 xmlns:a16="http://schemas.microsoft.com/office/drawing/2014/main" id="{D5676D86-2B28-4A7B-B3AB-8830E46C7698}"/>
                </a:ext>
              </a:extLst>
            </p:cNvPr>
            <p:cNvCxnSpPr/>
            <p:nvPr/>
          </p:nvCxnSpPr>
          <p:spPr>
            <a:xfrm>
              <a:off x="3071985" y="2992735"/>
              <a:ext cx="5029200" cy="0"/>
            </a:xfrm>
            <a:prstGeom prst="line">
              <a:avLst/>
            </a:prstGeom>
            <a:ln w="12700">
              <a:solidFill>
                <a:srgbClr val="A39382"/>
              </a:solidFill>
              <a:prstDash val="sysDot"/>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 xmlns:a16="http://schemas.microsoft.com/office/drawing/2014/main" id="{5BC73943-BE23-4DF9-BE7C-BAC83B27D244}"/>
                </a:ext>
              </a:extLst>
            </p:cNvPr>
            <p:cNvCxnSpPr/>
            <p:nvPr/>
          </p:nvCxnSpPr>
          <p:spPr>
            <a:xfrm>
              <a:off x="3089626" y="3498360"/>
              <a:ext cx="5029200" cy="0"/>
            </a:xfrm>
            <a:prstGeom prst="line">
              <a:avLst/>
            </a:prstGeom>
            <a:ln w="12700">
              <a:solidFill>
                <a:srgbClr val="A39382"/>
              </a:solidFill>
              <a:prstDash val="sysDot"/>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 xmlns:a16="http://schemas.microsoft.com/office/drawing/2014/main" id="{25C70F5B-8E30-4FBB-93DD-3036DE2F9ECF}"/>
                </a:ext>
              </a:extLst>
            </p:cNvPr>
            <p:cNvGrpSpPr/>
            <p:nvPr/>
          </p:nvGrpSpPr>
          <p:grpSpPr>
            <a:xfrm>
              <a:off x="653382" y="1074914"/>
              <a:ext cx="7339141" cy="3413235"/>
              <a:chOff x="653382" y="1074914"/>
              <a:chExt cx="7339141" cy="3413235"/>
            </a:xfrm>
          </p:grpSpPr>
          <p:grpSp>
            <p:nvGrpSpPr>
              <p:cNvPr id="45" name="Group 44">
                <a:extLst>
                  <a:ext uri="{FF2B5EF4-FFF2-40B4-BE49-F238E27FC236}">
                    <a16:creationId xmlns="" xmlns:a16="http://schemas.microsoft.com/office/drawing/2014/main" id="{16372621-5362-413A-B57D-EE251B6ADDC6}"/>
                  </a:ext>
                </a:extLst>
              </p:cNvPr>
              <p:cNvGrpSpPr/>
              <p:nvPr/>
            </p:nvGrpSpPr>
            <p:grpSpPr>
              <a:xfrm>
                <a:off x="653382" y="1074914"/>
                <a:ext cx="7313044" cy="378764"/>
                <a:chOff x="653382" y="1074914"/>
                <a:chExt cx="7313044" cy="378764"/>
              </a:xfrm>
            </p:grpSpPr>
            <p:sp>
              <p:nvSpPr>
                <p:cNvPr id="70" name="Rectangle 69">
                  <a:extLst>
                    <a:ext uri="{FF2B5EF4-FFF2-40B4-BE49-F238E27FC236}">
                      <a16:creationId xmlns="" xmlns:a16="http://schemas.microsoft.com/office/drawing/2014/main" id="{0B40320F-B11A-400B-B8B5-109315A4BC1C}"/>
                    </a:ext>
                  </a:extLst>
                </p:cNvPr>
                <p:cNvSpPr/>
                <p:nvPr/>
              </p:nvSpPr>
              <p:spPr>
                <a:xfrm>
                  <a:off x="3369478" y="1119740"/>
                  <a:ext cx="2000146" cy="215444"/>
                </a:xfrm>
                <a:prstGeom prst="rect">
                  <a:avLst/>
                </a:prstGeom>
              </p:spPr>
              <p:txBody>
                <a:bodyPr wrap="square" lIns="0" tIns="0" rIns="0" bIns="0">
                  <a:spAutoFit/>
                </a:bodyPr>
                <a:lstStyle/>
                <a:p>
                  <a:pPr>
                    <a:defRPr/>
                  </a:pPr>
                  <a:r>
                    <a:rPr lang="en-US" sz="1400" dirty="0">
                      <a:solidFill>
                        <a:srgbClr val="231F20"/>
                      </a:solidFill>
                      <a:latin typeface="Helvetica" panose="020B0604020202020204" pitchFamily="34" charset="0"/>
                      <a:cs typeface="Helvetica" panose="020B0604020202020204" pitchFamily="34" charset="0"/>
                    </a:rPr>
                    <a:t>Collective</a:t>
                  </a:r>
                </a:p>
              </p:txBody>
            </p:sp>
            <p:sp>
              <p:nvSpPr>
                <p:cNvPr id="71" name="Rectangle 70">
                  <a:extLst>
                    <a:ext uri="{FF2B5EF4-FFF2-40B4-BE49-F238E27FC236}">
                      <a16:creationId xmlns="" xmlns:a16="http://schemas.microsoft.com/office/drawing/2014/main" id="{3A04E63B-A89C-4340-8D4C-55CC60A81453}"/>
                    </a:ext>
                  </a:extLst>
                </p:cNvPr>
                <p:cNvSpPr/>
                <p:nvPr/>
              </p:nvSpPr>
              <p:spPr>
                <a:xfrm>
                  <a:off x="5406106" y="1119741"/>
                  <a:ext cx="2560320"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Individuals</a:t>
                  </a:r>
                </a:p>
              </p:txBody>
            </p:sp>
            <p:sp>
              <p:nvSpPr>
                <p:cNvPr id="72" name="Rounded Rectangle 5">
                  <a:extLst>
                    <a:ext uri="{FF2B5EF4-FFF2-40B4-BE49-F238E27FC236}">
                      <a16:creationId xmlns="" xmlns:a16="http://schemas.microsoft.com/office/drawing/2014/main" id="{494E380C-A1C8-4941-A862-D6DEF17C5E7C}"/>
                    </a:ext>
                  </a:extLst>
                </p:cNvPr>
                <p:cNvSpPr/>
                <p:nvPr/>
              </p:nvSpPr>
              <p:spPr>
                <a:xfrm>
                  <a:off x="653382" y="1074914"/>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How do you define yourself?</a:t>
                  </a:r>
                </a:p>
              </p:txBody>
            </p:sp>
          </p:grpSp>
          <p:grpSp>
            <p:nvGrpSpPr>
              <p:cNvPr id="46" name="Group 45">
                <a:extLst>
                  <a:ext uri="{FF2B5EF4-FFF2-40B4-BE49-F238E27FC236}">
                    <a16:creationId xmlns="" xmlns:a16="http://schemas.microsoft.com/office/drawing/2014/main" id="{A8D242E9-FB4E-4872-8CD0-6E43BCDBDCF4}"/>
                  </a:ext>
                </a:extLst>
              </p:cNvPr>
              <p:cNvGrpSpPr/>
              <p:nvPr/>
            </p:nvGrpSpPr>
            <p:grpSpPr>
              <a:xfrm>
                <a:off x="653382" y="1580659"/>
                <a:ext cx="7313044" cy="378764"/>
                <a:chOff x="653382" y="1580659"/>
                <a:chExt cx="7313044" cy="378764"/>
              </a:xfrm>
            </p:grpSpPr>
            <p:sp>
              <p:nvSpPr>
                <p:cNvPr id="67" name="Rectangle 66">
                  <a:extLst>
                    <a:ext uri="{FF2B5EF4-FFF2-40B4-BE49-F238E27FC236}">
                      <a16:creationId xmlns="" xmlns:a16="http://schemas.microsoft.com/office/drawing/2014/main" id="{D3C8BFD9-7160-4AE8-AF50-290D47664A8C}"/>
                    </a:ext>
                  </a:extLst>
                </p:cNvPr>
                <p:cNvSpPr/>
                <p:nvPr/>
              </p:nvSpPr>
              <p:spPr>
                <a:xfrm>
                  <a:off x="3369478" y="1625485"/>
                  <a:ext cx="2000146" cy="215444"/>
                </a:xfrm>
                <a:prstGeom prst="rect">
                  <a:avLst/>
                </a:prstGeom>
              </p:spPr>
              <p:txBody>
                <a:bodyPr wrap="square" lIns="0" tIns="0" rIns="0" bIns="0">
                  <a:spAutoFit/>
                </a:bodyPr>
                <a:lstStyle/>
                <a:p>
                  <a:pPr>
                    <a:defRPr/>
                  </a:pPr>
                  <a:r>
                    <a:rPr lang="en-US" sz="1400" dirty="0">
                      <a:solidFill>
                        <a:srgbClr val="231F20"/>
                      </a:solidFill>
                      <a:latin typeface="Helvetica" panose="020B0604020202020204" pitchFamily="34" charset="0"/>
                      <a:cs typeface="Helvetica" panose="020B0604020202020204" pitchFamily="34" charset="0"/>
                    </a:rPr>
                    <a:t>Family/Friends</a:t>
                  </a:r>
                </a:p>
              </p:txBody>
            </p:sp>
            <p:sp>
              <p:nvSpPr>
                <p:cNvPr id="68" name="Rectangle 67">
                  <a:extLst>
                    <a:ext uri="{FF2B5EF4-FFF2-40B4-BE49-F238E27FC236}">
                      <a16:creationId xmlns="" xmlns:a16="http://schemas.microsoft.com/office/drawing/2014/main" id="{C68557EF-4C9F-4FDF-98C0-FCFBF3C479B9}"/>
                    </a:ext>
                  </a:extLst>
                </p:cNvPr>
                <p:cNvSpPr/>
                <p:nvPr/>
              </p:nvSpPr>
              <p:spPr>
                <a:xfrm>
                  <a:off x="5406106" y="1625486"/>
                  <a:ext cx="2560320"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Ourselves/Institutions</a:t>
                  </a:r>
                </a:p>
              </p:txBody>
            </p:sp>
            <p:sp>
              <p:nvSpPr>
                <p:cNvPr id="69" name="Rounded Rectangle 41">
                  <a:extLst>
                    <a:ext uri="{FF2B5EF4-FFF2-40B4-BE49-F238E27FC236}">
                      <a16:creationId xmlns="" xmlns:a16="http://schemas.microsoft.com/office/drawing/2014/main" id="{70A1BC07-51D4-4B3E-B48B-AE120388C781}"/>
                    </a:ext>
                  </a:extLst>
                </p:cNvPr>
                <p:cNvSpPr/>
                <p:nvPr/>
              </p:nvSpPr>
              <p:spPr>
                <a:xfrm>
                  <a:off x="653382" y="1580659"/>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Who do you rely on for help?</a:t>
                  </a:r>
                </a:p>
              </p:txBody>
            </p:sp>
          </p:grpSp>
          <p:grpSp>
            <p:nvGrpSpPr>
              <p:cNvPr id="47" name="Group 46">
                <a:extLst>
                  <a:ext uri="{FF2B5EF4-FFF2-40B4-BE49-F238E27FC236}">
                    <a16:creationId xmlns="" xmlns:a16="http://schemas.microsoft.com/office/drawing/2014/main" id="{A5BCC55C-3C3A-40D6-8375-7E3EC1F31D0C}"/>
                  </a:ext>
                </a:extLst>
              </p:cNvPr>
              <p:cNvGrpSpPr/>
              <p:nvPr/>
            </p:nvGrpSpPr>
            <p:grpSpPr>
              <a:xfrm>
                <a:off x="653382" y="2062319"/>
                <a:ext cx="7339141" cy="443688"/>
                <a:chOff x="653382" y="2062319"/>
                <a:chExt cx="7339141" cy="443688"/>
              </a:xfrm>
            </p:grpSpPr>
            <p:sp>
              <p:nvSpPr>
                <p:cNvPr id="64" name="Rectangle 63">
                  <a:extLst>
                    <a:ext uri="{FF2B5EF4-FFF2-40B4-BE49-F238E27FC236}">
                      <a16:creationId xmlns="" xmlns:a16="http://schemas.microsoft.com/office/drawing/2014/main" id="{172F9F55-7B91-4A71-A335-AB91F4E47B5E}"/>
                    </a:ext>
                  </a:extLst>
                </p:cNvPr>
                <p:cNvSpPr/>
                <p:nvPr/>
              </p:nvSpPr>
              <p:spPr>
                <a:xfrm>
                  <a:off x="3364797" y="2062319"/>
                  <a:ext cx="2000146" cy="430887"/>
                </a:xfrm>
                <a:prstGeom prst="rect">
                  <a:avLst/>
                </a:prstGeom>
              </p:spPr>
              <p:txBody>
                <a:bodyPr wrap="square" lIns="0" tIns="0" rIns="0" bIns="0">
                  <a:spAutoFit/>
                </a:bodyPr>
                <a:lstStyle/>
                <a:p>
                  <a:pPr>
                    <a:defRPr/>
                  </a:pPr>
                  <a:r>
                    <a:rPr lang="en-US" sz="1400" dirty="0">
                      <a:solidFill>
                        <a:srgbClr val="231F20"/>
                      </a:solidFill>
                      <a:latin typeface="Helvetica" panose="020B0604020202020204" pitchFamily="34" charset="0"/>
                      <a:cs typeface="Helvetica" panose="020B0604020202020204" pitchFamily="34" charset="0"/>
                    </a:rPr>
                    <a:t>Social Standing/Background</a:t>
                  </a:r>
                </a:p>
              </p:txBody>
            </p:sp>
            <p:sp>
              <p:nvSpPr>
                <p:cNvPr id="65" name="Rectangle 64">
                  <a:extLst>
                    <a:ext uri="{FF2B5EF4-FFF2-40B4-BE49-F238E27FC236}">
                      <a16:creationId xmlns="" xmlns:a16="http://schemas.microsoft.com/office/drawing/2014/main" id="{F0ADF82D-9ACD-4F6C-B0E4-A31FA46D4357}"/>
                    </a:ext>
                  </a:extLst>
                </p:cNvPr>
                <p:cNvSpPr/>
                <p:nvPr/>
              </p:nvSpPr>
              <p:spPr>
                <a:xfrm>
                  <a:off x="5432203" y="2075120"/>
                  <a:ext cx="2560320" cy="430887"/>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Individual Accomplishments/Meritocracy</a:t>
                  </a:r>
                </a:p>
              </p:txBody>
            </p:sp>
            <p:sp>
              <p:nvSpPr>
                <p:cNvPr id="66" name="Rounded Rectangle 42">
                  <a:extLst>
                    <a:ext uri="{FF2B5EF4-FFF2-40B4-BE49-F238E27FC236}">
                      <a16:creationId xmlns="" xmlns:a16="http://schemas.microsoft.com/office/drawing/2014/main" id="{B7DED1D5-02CF-483D-8902-5A9ACAE162C4}"/>
                    </a:ext>
                  </a:extLst>
                </p:cNvPr>
                <p:cNvSpPr/>
                <p:nvPr/>
              </p:nvSpPr>
              <p:spPr>
                <a:xfrm>
                  <a:off x="653382" y="2086404"/>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What do you value in people?</a:t>
                  </a:r>
                </a:p>
              </p:txBody>
            </p:sp>
          </p:grpSp>
          <p:grpSp>
            <p:nvGrpSpPr>
              <p:cNvPr id="48" name="Group 47">
                <a:extLst>
                  <a:ext uri="{FF2B5EF4-FFF2-40B4-BE49-F238E27FC236}">
                    <a16:creationId xmlns="" xmlns:a16="http://schemas.microsoft.com/office/drawing/2014/main" id="{05383D13-8F14-4DB8-8125-83BA8E17D921}"/>
                  </a:ext>
                </a:extLst>
              </p:cNvPr>
              <p:cNvGrpSpPr/>
              <p:nvPr/>
            </p:nvGrpSpPr>
            <p:grpSpPr>
              <a:xfrm>
                <a:off x="653382" y="2592149"/>
                <a:ext cx="7313044" cy="378764"/>
                <a:chOff x="653382" y="2592149"/>
                <a:chExt cx="7313044" cy="378764"/>
              </a:xfrm>
            </p:grpSpPr>
            <p:sp>
              <p:nvSpPr>
                <p:cNvPr id="61" name="Rectangle 60">
                  <a:extLst>
                    <a:ext uri="{FF2B5EF4-FFF2-40B4-BE49-F238E27FC236}">
                      <a16:creationId xmlns="" xmlns:a16="http://schemas.microsoft.com/office/drawing/2014/main" id="{C32E1AAE-73A8-40BA-A145-FE9B74258A42}"/>
                    </a:ext>
                  </a:extLst>
                </p:cNvPr>
                <p:cNvSpPr/>
                <p:nvPr/>
              </p:nvSpPr>
              <p:spPr>
                <a:xfrm>
                  <a:off x="3369478" y="2636975"/>
                  <a:ext cx="2000146"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Respect/Formality</a:t>
                  </a:r>
                </a:p>
              </p:txBody>
            </p:sp>
            <p:sp>
              <p:nvSpPr>
                <p:cNvPr id="62" name="Rectangle 61">
                  <a:extLst>
                    <a:ext uri="{FF2B5EF4-FFF2-40B4-BE49-F238E27FC236}">
                      <a16:creationId xmlns="" xmlns:a16="http://schemas.microsoft.com/office/drawing/2014/main" id="{0653E2CA-6E2E-467A-9C37-529C52B05B74}"/>
                    </a:ext>
                  </a:extLst>
                </p:cNvPr>
                <p:cNvSpPr/>
                <p:nvPr/>
              </p:nvSpPr>
              <p:spPr>
                <a:xfrm>
                  <a:off x="5406106" y="2636976"/>
                  <a:ext cx="2560320"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Independence</a:t>
                  </a:r>
                </a:p>
              </p:txBody>
            </p:sp>
            <p:sp>
              <p:nvSpPr>
                <p:cNvPr id="63" name="Rounded Rectangle 43">
                  <a:extLst>
                    <a:ext uri="{FF2B5EF4-FFF2-40B4-BE49-F238E27FC236}">
                      <a16:creationId xmlns="" xmlns:a16="http://schemas.microsoft.com/office/drawing/2014/main" id="{2A6C412B-9335-4DDC-B471-451F9D2058BB}"/>
                    </a:ext>
                  </a:extLst>
                </p:cNvPr>
                <p:cNvSpPr/>
                <p:nvPr/>
              </p:nvSpPr>
              <p:spPr>
                <a:xfrm>
                  <a:off x="653382" y="2592149"/>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What do you stress in a relationship?</a:t>
                  </a:r>
                </a:p>
              </p:txBody>
            </p:sp>
          </p:grpSp>
          <p:grpSp>
            <p:nvGrpSpPr>
              <p:cNvPr id="49" name="Group 48">
                <a:extLst>
                  <a:ext uri="{FF2B5EF4-FFF2-40B4-BE49-F238E27FC236}">
                    <a16:creationId xmlns="" xmlns:a16="http://schemas.microsoft.com/office/drawing/2014/main" id="{31612F41-33D5-49AE-B7E4-248C7A89277C}"/>
                  </a:ext>
                </a:extLst>
              </p:cNvPr>
              <p:cNvGrpSpPr/>
              <p:nvPr/>
            </p:nvGrpSpPr>
            <p:grpSpPr>
              <a:xfrm>
                <a:off x="653382" y="3097894"/>
                <a:ext cx="7313044" cy="378764"/>
                <a:chOff x="653382" y="3097894"/>
                <a:chExt cx="7313044" cy="378764"/>
              </a:xfrm>
            </p:grpSpPr>
            <p:sp>
              <p:nvSpPr>
                <p:cNvPr id="58" name="Rectangle 57">
                  <a:extLst>
                    <a:ext uri="{FF2B5EF4-FFF2-40B4-BE49-F238E27FC236}">
                      <a16:creationId xmlns="" xmlns:a16="http://schemas.microsoft.com/office/drawing/2014/main" id="{CDE483DD-9F65-411B-A04A-CF7D3A5081F1}"/>
                    </a:ext>
                  </a:extLst>
                </p:cNvPr>
                <p:cNvSpPr/>
                <p:nvPr/>
              </p:nvSpPr>
              <p:spPr>
                <a:xfrm>
                  <a:off x="3369478" y="3142720"/>
                  <a:ext cx="2000146"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Hierarchies</a:t>
                  </a:r>
                </a:p>
              </p:txBody>
            </p:sp>
            <p:sp>
              <p:nvSpPr>
                <p:cNvPr id="59" name="Rectangle 58">
                  <a:extLst>
                    <a:ext uri="{FF2B5EF4-FFF2-40B4-BE49-F238E27FC236}">
                      <a16:creationId xmlns="" xmlns:a16="http://schemas.microsoft.com/office/drawing/2014/main" id="{A3BD2101-570A-4DA1-ABFE-0AEB88F46957}"/>
                    </a:ext>
                  </a:extLst>
                </p:cNvPr>
                <p:cNvSpPr/>
                <p:nvPr/>
              </p:nvSpPr>
              <p:spPr>
                <a:xfrm>
                  <a:off x="5406106" y="3142721"/>
                  <a:ext cx="2560320"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Egalitarian</a:t>
                  </a:r>
                </a:p>
              </p:txBody>
            </p:sp>
            <p:sp>
              <p:nvSpPr>
                <p:cNvPr id="60" name="Rounded Rectangle 44">
                  <a:extLst>
                    <a:ext uri="{FF2B5EF4-FFF2-40B4-BE49-F238E27FC236}">
                      <a16:creationId xmlns="" xmlns:a16="http://schemas.microsoft.com/office/drawing/2014/main" id="{C7775C45-0B8E-4E23-A16E-03234A479CB3}"/>
                    </a:ext>
                  </a:extLst>
                </p:cNvPr>
                <p:cNvSpPr/>
                <p:nvPr/>
              </p:nvSpPr>
              <p:spPr>
                <a:xfrm>
                  <a:off x="653382" y="3097894"/>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Roles in social relationships</a:t>
                  </a:r>
                </a:p>
              </p:txBody>
            </p:sp>
          </p:grpSp>
          <p:grpSp>
            <p:nvGrpSpPr>
              <p:cNvPr id="50" name="Group 49">
                <a:extLst>
                  <a:ext uri="{FF2B5EF4-FFF2-40B4-BE49-F238E27FC236}">
                    <a16:creationId xmlns="" xmlns:a16="http://schemas.microsoft.com/office/drawing/2014/main" id="{76D5BF26-D143-4CAF-9215-107496BFC2F7}"/>
                  </a:ext>
                </a:extLst>
              </p:cNvPr>
              <p:cNvGrpSpPr/>
              <p:nvPr/>
            </p:nvGrpSpPr>
            <p:grpSpPr>
              <a:xfrm>
                <a:off x="653382" y="3603639"/>
                <a:ext cx="7313044" cy="378764"/>
                <a:chOff x="653382" y="3603639"/>
                <a:chExt cx="7313044" cy="378764"/>
              </a:xfrm>
            </p:grpSpPr>
            <p:sp>
              <p:nvSpPr>
                <p:cNvPr id="55" name="Rectangle 54">
                  <a:extLst>
                    <a:ext uri="{FF2B5EF4-FFF2-40B4-BE49-F238E27FC236}">
                      <a16:creationId xmlns="" xmlns:a16="http://schemas.microsoft.com/office/drawing/2014/main" id="{BB9E49D7-AAA0-4B8E-B669-AF5B8BDDCAEC}"/>
                    </a:ext>
                  </a:extLst>
                </p:cNvPr>
                <p:cNvSpPr/>
                <p:nvPr/>
              </p:nvSpPr>
              <p:spPr>
                <a:xfrm>
                  <a:off x="3369478" y="3648465"/>
                  <a:ext cx="2000146"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Morals</a:t>
                  </a:r>
                </a:p>
              </p:txBody>
            </p:sp>
            <p:sp>
              <p:nvSpPr>
                <p:cNvPr id="56" name="Rectangle 55">
                  <a:extLst>
                    <a:ext uri="{FF2B5EF4-FFF2-40B4-BE49-F238E27FC236}">
                      <a16:creationId xmlns="" xmlns:a16="http://schemas.microsoft.com/office/drawing/2014/main" id="{CE9D10BC-984B-4FEB-8548-27DEB7392359}"/>
                    </a:ext>
                  </a:extLst>
                </p:cNvPr>
                <p:cNvSpPr/>
                <p:nvPr/>
              </p:nvSpPr>
              <p:spPr>
                <a:xfrm>
                  <a:off x="5406106" y="3648466"/>
                  <a:ext cx="2560320"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Ethics</a:t>
                  </a:r>
                </a:p>
              </p:txBody>
            </p:sp>
            <p:sp>
              <p:nvSpPr>
                <p:cNvPr id="57" name="Rounded Rectangle 45">
                  <a:extLst>
                    <a:ext uri="{FF2B5EF4-FFF2-40B4-BE49-F238E27FC236}">
                      <a16:creationId xmlns="" xmlns:a16="http://schemas.microsoft.com/office/drawing/2014/main" id="{442D8CDE-61DF-4BC1-B24F-9250567D2CAF}"/>
                    </a:ext>
                  </a:extLst>
                </p:cNvPr>
                <p:cNvSpPr/>
                <p:nvPr/>
              </p:nvSpPr>
              <p:spPr>
                <a:xfrm>
                  <a:off x="653382" y="3603639"/>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Values</a:t>
                  </a:r>
                </a:p>
              </p:txBody>
            </p:sp>
          </p:grpSp>
          <p:grpSp>
            <p:nvGrpSpPr>
              <p:cNvPr id="51" name="Group 50">
                <a:extLst>
                  <a:ext uri="{FF2B5EF4-FFF2-40B4-BE49-F238E27FC236}">
                    <a16:creationId xmlns="" xmlns:a16="http://schemas.microsoft.com/office/drawing/2014/main" id="{A89C2934-AB88-49F3-99B6-FCE5979FAABF}"/>
                  </a:ext>
                </a:extLst>
              </p:cNvPr>
              <p:cNvGrpSpPr/>
              <p:nvPr/>
            </p:nvGrpSpPr>
            <p:grpSpPr>
              <a:xfrm>
                <a:off x="653382" y="4109385"/>
                <a:ext cx="7313044" cy="378764"/>
                <a:chOff x="653382" y="4109385"/>
                <a:chExt cx="7313044" cy="378764"/>
              </a:xfrm>
            </p:grpSpPr>
            <p:sp>
              <p:nvSpPr>
                <p:cNvPr id="52" name="Rounded Rectangle 29">
                  <a:extLst>
                    <a:ext uri="{FF2B5EF4-FFF2-40B4-BE49-F238E27FC236}">
                      <a16:creationId xmlns="" xmlns:a16="http://schemas.microsoft.com/office/drawing/2014/main" id="{FE40DFD4-2A52-415E-961D-3C26BB7353D3}"/>
                    </a:ext>
                  </a:extLst>
                </p:cNvPr>
                <p:cNvSpPr/>
                <p:nvPr/>
              </p:nvSpPr>
              <p:spPr>
                <a:xfrm>
                  <a:off x="653382" y="4109385"/>
                  <a:ext cx="2377440" cy="378764"/>
                </a:xfrm>
                <a:prstGeom prst="roundRect">
                  <a:avLst/>
                </a:prstGeom>
                <a:solidFill>
                  <a:srgbClr val="D1C9C0"/>
                </a:solidFill>
                <a:ln>
                  <a:solidFill>
                    <a:srgbClr val="D1C9C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tx2">
                          <a:lumMod val="75000"/>
                        </a:schemeClr>
                      </a:solidFill>
                      <a:latin typeface="Helvetica" panose="020B0604020202020204" pitchFamily="34" charset="0"/>
                      <a:cs typeface="Helvetica" panose="020B0604020202020204" pitchFamily="34" charset="0"/>
                    </a:rPr>
                    <a:t>View on life</a:t>
                  </a:r>
                </a:p>
              </p:txBody>
            </p:sp>
            <p:sp>
              <p:nvSpPr>
                <p:cNvPr id="53" name="Rectangle 52">
                  <a:extLst>
                    <a:ext uri="{FF2B5EF4-FFF2-40B4-BE49-F238E27FC236}">
                      <a16:creationId xmlns="" xmlns:a16="http://schemas.microsoft.com/office/drawing/2014/main" id="{6C33C6AE-9C25-4FD6-BC21-2F58903CEF4E}"/>
                    </a:ext>
                  </a:extLst>
                </p:cNvPr>
                <p:cNvSpPr/>
                <p:nvPr/>
              </p:nvSpPr>
              <p:spPr>
                <a:xfrm>
                  <a:off x="3369478" y="4154211"/>
                  <a:ext cx="2000146"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Spirituality</a:t>
                  </a:r>
                </a:p>
              </p:txBody>
            </p:sp>
            <p:sp>
              <p:nvSpPr>
                <p:cNvPr id="54" name="Rectangle 53">
                  <a:extLst>
                    <a:ext uri="{FF2B5EF4-FFF2-40B4-BE49-F238E27FC236}">
                      <a16:creationId xmlns="" xmlns:a16="http://schemas.microsoft.com/office/drawing/2014/main" id="{AE09B6AA-57EE-49D7-BDA3-D9F3ACA5F29D}"/>
                    </a:ext>
                  </a:extLst>
                </p:cNvPr>
                <p:cNvSpPr/>
                <p:nvPr/>
              </p:nvSpPr>
              <p:spPr>
                <a:xfrm>
                  <a:off x="5406106" y="4154212"/>
                  <a:ext cx="2560320" cy="215444"/>
                </a:xfrm>
                <a:prstGeom prst="rect">
                  <a:avLst/>
                </a:prstGeom>
              </p:spPr>
              <p:txBody>
                <a:bodyPr wrap="square" lIns="0" tIns="0" rIns="0" bIns="0">
                  <a:spAutoFit/>
                </a:bodyPr>
                <a:lstStyle/>
                <a:p>
                  <a:r>
                    <a:rPr lang="en-US" sz="1400" dirty="0">
                      <a:solidFill>
                        <a:srgbClr val="231F20"/>
                      </a:solidFill>
                      <a:latin typeface="Helvetica" panose="020B0604020202020204" pitchFamily="34" charset="0"/>
                      <a:cs typeface="Helvetica" panose="020B0604020202020204" pitchFamily="34" charset="0"/>
                    </a:rPr>
                    <a:t>Self-Determination</a:t>
                  </a:r>
                </a:p>
              </p:txBody>
            </p:sp>
          </p:grpSp>
        </p:grpSp>
        <p:cxnSp>
          <p:nvCxnSpPr>
            <p:cNvPr id="44" name="Straight Connector 43">
              <a:extLst>
                <a:ext uri="{FF2B5EF4-FFF2-40B4-BE49-F238E27FC236}">
                  <a16:creationId xmlns="" xmlns:a16="http://schemas.microsoft.com/office/drawing/2014/main" id="{EEA12DB5-96FD-44F8-A631-57EA1D5B5212}"/>
                </a:ext>
              </a:extLst>
            </p:cNvPr>
            <p:cNvCxnSpPr/>
            <p:nvPr/>
          </p:nvCxnSpPr>
          <p:spPr>
            <a:xfrm>
              <a:off x="3071985" y="4003987"/>
              <a:ext cx="5029200" cy="0"/>
            </a:xfrm>
            <a:prstGeom prst="line">
              <a:avLst/>
            </a:prstGeom>
            <a:ln w="12700">
              <a:solidFill>
                <a:srgbClr val="A39382"/>
              </a:solidFill>
              <a:prstDash val="sysDot"/>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a:xfrm>
            <a:off x="8534400" y="6248400"/>
            <a:ext cx="609600" cy="441324"/>
          </a:xfrm>
        </p:spPr>
        <p:txBody>
          <a:bodyPr/>
          <a:lstStyle/>
          <a:p>
            <a:fld id="{EB5B13E7-3880-456E-A47C-849F4E413088}" type="slidenum">
              <a:rPr lang="en-US" smtClean="0"/>
              <a:t>39</a:t>
            </a:fld>
            <a:endParaRPr lang="en-US" dirty="0"/>
          </a:p>
        </p:txBody>
      </p:sp>
    </p:spTree>
    <p:extLst>
      <p:ext uri="{BB962C8B-B14F-4D97-AF65-F5344CB8AC3E}">
        <p14:creationId xmlns:p14="http://schemas.microsoft.com/office/powerpoint/2010/main" val="2113977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smtClean="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6" name="Rectangle 15"/>
          <p:cNvSpPr/>
          <p:nvPr/>
        </p:nvSpPr>
        <p:spPr>
          <a:xfrm>
            <a:off x="0" y="1701436"/>
            <a:ext cx="9144000" cy="4293155"/>
          </a:xfrm>
          <a:prstGeom prst="rect">
            <a:avLst/>
          </a:prstGeom>
          <a:solidFill>
            <a:schemeClr val="accent1">
              <a:tint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06340" y="2115186"/>
            <a:ext cx="3695700" cy="3116580"/>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1C2C4931-C80D-E645-AF66-327EEC964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330" y="3920298"/>
            <a:ext cx="3095676" cy="541269"/>
          </a:xfrm>
          <a:prstGeom prst="rect">
            <a:avLst/>
          </a:prstGeom>
        </p:spPr>
      </p:pic>
      <p:sp>
        <p:nvSpPr>
          <p:cNvPr id="15" name="TextBox 14"/>
          <p:cNvSpPr txBox="1"/>
          <p:nvPr/>
        </p:nvSpPr>
        <p:spPr>
          <a:xfrm>
            <a:off x="5217330" y="3027145"/>
            <a:ext cx="2948000" cy="646331"/>
          </a:xfrm>
          <a:prstGeom prst="rect">
            <a:avLst/>
          </a:prstGeom>
          <a:noFill/>
        </p:spPr>
        <p:txBody>
          <a:bodyPr wrap="square" rtlCol="0">
            <a:spAutoFit/>
          </a:bodyPr>
          <a:lstStyle/>
          <a:p>
            <a:r>
              <a:rPr lang="en-US" b="1" dirty="0">
                <a:latin typeface="Helvetica"/>
                <a:cs typeface="Helvetica"/>
              </a:rPr>
              <a:t>D’Vera Cohn</a:t>
            </a:r>
          </a:p>
          <a:p>
            <a:r>
              <a:rPr lang="en-US" b="1" dirty="0">
                <a:latin typeface="Helvetica"/>
                <a:cs typeface="Helvetica"/>
              </a:rPr>
              <a:t>Senior </a:t>
            </a:r>
            <a:r>
              <a:rPr lang="en-US" b="1" dirty="0" smtClean="0">
                <a:latin typeface="Helvetica"/>
                <a:cs typeface="Helvetica"/>
              </a:rPr>
              <a:t>Writer/Editor</a:t>
            </a:r>
            <a:endParaRPr lang="en-US" b="1" dirty="0">
              <a:latin typeface="Helvetica"/>
              <a:cs typeface="Helvetica"/>
            </a:endParaRPr>
          </a:p>
        </p:txBody>
      </p:sp>
      <p:sp>
        <p:nvSpPr>
          <p:cNvPr id="13" name="TextBox 12"/>
          <p:cNvSpPr txBox="1"/>
          <p:nvPr/>
        </p:nvSpPr>
        <p:spPr>
          <a:xfrm>
            <a:off x="182880" y="2805432"/>
            <a:ext cx="4648200" cy="1754326"/>
          </a:xfrm>
          <a:prstGeom prst="rect">
            <a:avLst/>
          </a:prstGeom>
          <a:noFill/>
        </p:spPr>
        <p:txBody>
          <a:bodyPr wrap="square" rtlCol="0">
            <a:spAutoFit/>
          </a:bodyPr>
          <a:lstStyle/>
          <a:p>
            <a:r>
              <a:rPr lang="en-US" sz="5400" dirty="0" smtClean="0">
                <a:solidFill>
                  <a:schemeClr val="tx2"/>
                </a:solidFill>
                <a:latin typeface="Helvetica"/>
                <a:cs typeface="Helvetica"/>
              </a:rPr>
              <a:t>Shifting U.S. Demographics</a:t>
            </a:r>
            <a:endParaRPr lang="en-US" sz="5400" dirty="0">
              <a:solidFill>
                <a:schemeClr val="tx2"/>
              </a:solidFill>
              <a:latin typeface="Helvetica"/>
              <a:cs typeface="Helvetica"/>
            </a:endParaRPr>
          </a:p>
        </p:txBody>
      </p:sp>
      <p:sp>
        <p:nvSpPr>
          <p:cNvPr id="5" name="Slide Number Placeholder 4"/>
          <p:cNvSpPr>
            <a:spLocks noGrp="1"/>
          </p:cNvSpPr>
          <p:nvPr>
            <p:ph type="sldNum" sz="quarter" idx="12"/>
          </p:nvPr>
        </p:nvSpPr>
        <p:spPr>
          <a:xfrm>
            <a:off x="8534400" y="6256902"/>
            <a:ext cx="609600" cy="441324"/>
          </a:xfrm>
        </p:spPr>
        <p:txBody>
          <a:bodyPr/>
          <a:lstStyle/>
          <a:p>
            <a:fld id="{EB5B13E7-3880-456E-A47C-849F4E413088}" type="slidenum">
              <a:rPr lang="en-US" smtClean="0"/>
              <a:t>4</a:t>
            </a:fld>
            <a:endParaRPr lang="en-US" dirty="0"/>
          </a:p>
        </p:txBody>
      </p:sp>
    </p:spTree>
    <p:extLst>
      <p:ext uri="{BB962C8B-B14F-4D97-AF65-F5344CB8AC3E}">
        <p14:creationId xmlns:p14="http://schemas.microsoft.com/office/powerpoint/2010/main" val="4109880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9F4B65D7-E5C3-4D3D-9C84-DF0B96EA3D58}"/>
              </a:ext>
            </a:extLst>
          </p:cNvPr>
          <p:cNvPicPr>
            <a:picLocks/>
          </p:cNvPicPr>
          <p:nvPr/>
        </p:nvPicPr>
        <p:blipFill rotWithShape="1">
          <a:blip r:embed="rId2"/>
          <a:srcRect l="1" r="12147"/>
          <a:stretch/>
        </p:blipFill>
        <p:spPr>
          <a:xfrm>
            <a:off x="1752863" y="1765687"/>
            <a:ext cx="5638274" cy="3644839"/>
          </a:xfrm>
          <a:prstGeom prst="rect">
            <a:avLst/>
          </a:prstGeom>
        </p:spPr>
      </p:pic>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2" name="Rectangle 11">
            <a:extLst>
              <a:ext uri="{FF2B5EF4-FFF2-40B4-BE49-F238E27FC236}">
                <a16:creationId xmlns="" xmlns:a16="http://schemas.microsoft.com/office/drawing/2014/main" id="{ACC31538-3ABA-45CE-B2E0-BE5BCD9E05B9}"/>
              </a:ext>
            </a:extLst>
          </p:cNvPr>
          <p:cNvSpPr/>
          <p:nvPr/>
        </p:nvSpPr>
        <p:spPr>
          <a:xfrm>
            <a:off x="0" y="32290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dirty="0" err="1">
                <a:solidFill>
                  <a:schemeClr val="bg1"/>
                </a:solidFill>
                <a:latin typeface="Helvetica" panose="020B0604020202020204" pitchFamily="34" charset="0"/>
                <a:cs typeface="Helvetica" panose="020B0604020202020204" pitchFamily="34" charset="0"/>
              </a:rPr>
              <a:t>Omnicultural</a:t>
            </a:r>
            <a:r>
              <a:rPr lang="en-US" sz="3200" dirty="0">
                <a:solidFill>
                  <a:schemeClr val="bg1"/>
                </a:solidFill>
                <a:latin typeface="Helvetica" panose="020B0604020202020204" pitchFamily="34" charset="0"/>
                <a:cs typeface="Helvetica" panose="020B0604020202020204" pitchFamily="34" charset="0"/>
              </a:rPr>
              <a:t> Best Practice Example: </a:t>
            </a:r>
          </a:p>
          <a:p>
            <a:pPr algn="ctr"/>
            <a:r>
              <a:rPr lang="en-US" sz="3200" b="1" spc="-100" dirty="0">
                <a:solidFill>
                  <a:schemeClr val="bg1"/>
                </a:solidFill>
                <a:latin typeface="Helvetica" panose="020B0604020202020204" pitchFamily="34" charset="0"/>
                <a:cs typeface="Helvetica" panose="020B0604020202020204" pitchFamily="34" charset="0"/>
              </a:rPr>
              <a:t>Walmart</a:t>
            </a:r>
            <a:endParaRPr lang="en-US" sz="3600" b="1" spc="-100" dirty="0">
              <a:solidFill>
                <a:schemeClr val="bg1"/>
              </a:solidFill>
              <a:latin typeface="Helvetica" panose="020B0604020202020204" pitchFamily="34" charset="0"/>
              <a:cs typeface="Helvetica" panose="020B0604020202020204" pitchFamily="34" charset="0"/>
            </a:endParaRPr>
          </a:p>
        </p:txBody>
      </p:sp>
      <p:sp>
        <p:nvSpPr>
          <p:cNvPr id="13" name="Subtitle 2">
            <a:extLst>
              <a:ext uri="{FF2B5EF4-FFF2-40B4-BE49-F238E27FC236}">
                <a16:creationId xmlns="" xmlns:a16="http://schemas.microsoft.com/office/drawing/2014/main" id="{B4AAC822-F90A-4F44-982F-51CEE1152B0E}"/>
              </a:ext>
            </a:extLst>
          </p:cNvPr>
          <p:cNvSpPr txBox="1">
            <a:spLocks/>
          </p:cNvSpPr>
          <p:nvPr/>
        </p:nvSpPr>
        <p:spPr>
          <a:xfrm>
            <a:off x="215575" y="1518557"/>
            <a:ext cx="8318825" cy="6106493"/>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schemeClr val="tx1">
                  <a:lumMod val="65000"/>
                  <a:lumOff val="35000"/>
                </a:schemeClr>
              </a:solidFill>
              <a:latin typeface="Arial" pitchFamily="34" charset="0"/>
              <a:cs typeface="Arial" pitchFamily="34" charset="0"/>
            </a:endParaRPr>
          </a:p>
          <a:p>
            <a:pPr fontAlgn="base">
              <a:spcAft>
                <a:spcPct val="0"/>
              </a:spcAft>
            </a:pPr>
            <a:endParaRPr lang="en-US" sz="1800" dirty="0">
              <a:solidFill>
                <a:schemeClr val="tx1">
                  <a:lumMod val="65000"/>
                  <a:lumOff val="35000"/>
                </a:schemeClr>
              </a:solidFill>
              <a:latin typeface="Arial" pitchFamily="34" charset="0"/>
              <a:cs typeface="Arial" pitchFamily="34" charset="0"/>
            </a:endParaRPr>
          </a:p>
          <a:p>
            <a:pPr>
              <a:buNone/>
              <a:tabLst>
                <a:tab pos="290498" algn="l"/>
              </a:tabLst>
            </a:pPr>
            <a:endParaRPr lang="en-US" sz="1800" dirty="0">
              <a:solidFill>
                <a:schemeClr val="tx1">
                  <a:lumMod val="65000"/>
                  <a:lumOff val="35000"/>
                </a:schemeClr>
              </a:solidFill>
              <a:latin typeface="Arial" pitchFamily="34" charset="0"/>
              <a:cs typeface="Arial"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srgbClr val="595959"/>
              </a:solidFill>
              <a:latin typeface="Helvetica" panose="020B0604020202020204" pitchFamily="34" charset="0"/>
              <a:cs typeface="Helvetica" panose="020B0604020202020204" pitchFamily="34" charset="0"/>
            </a:endParaRPr>
          </a:p>
          <a:p>
            <a:pPr marL="0" indent="0" fontAlgn="base">
              <a:spcAft>
                <a:spcPct val="0"/>
              </a:spcAft>
              <a:buNone/>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a:p>
            <a:pPr fontAlgn="base">
              <a:spcAft>
                <a:spcPct val="0"/>
              </a:spcAft>
              <a:buFont typeface="Arial" pitchFamily="34" charset="0"/>
              <a:buChar char="•"/>
            </a:pPr>
            <a:endParaRPr lang="en-US" sz="1800" dirty="0">
              <a:solidFill>
                <a:prstClr val="black">
                  <a:lumMod val="95000"/>
                  <a:lumOff val="5000"/>
                </a:prstClr>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a:xfrm>
            <a:off x="8534400" y="6265140"/>
            <a:ext cx="609600" cy="441324"/>
          </a:xfrm>
        </p:spPr>
        <p:txBody>
          <a:bodyPr/>
          <a:lstStyle/>
          <a:p>
            <a:fld id="{EB5B13E7-3880-456E-A47C-849F4E413088}" type="slidenum">
              <a:rPr lang="en-US" smtClean="0"/>
              <a:t>40</a:t>
            </a:fld>
            <a:endParaRPr lang="en-US" dirty="0"/>
          </a:p>
        </p:txBody>
      </p:sp>
    </p:spTree>
    <p:extLst>
      <p:ext uri="{BB962C8B-B14F-4D97-AF65-F5344CB8AC3E}">
        <p14:creationId xmlns:p14="http://schemas.microsoft.com/office/powerpoint/2010/main" val="2020996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smtClean="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6" name="Rectangle 15"/>
          <p:cNvSpPr/>
          <p:nvPr/>
        </p:nvSpPr>
        <p:spPr>
          <a:xfrm>
            <a:off x="0" y="1701436"/>
            <a:ext cx="9144000" cy="4293155"/>
          </a:xfrm>
          <a:prstGeom prst="rect">
            <a:avLst/>
          </a:prstGeom>
          <a:solidFill>
            <a:schemeClr val="accent1">
              <a:tint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06340" y="2115186"/>
            <a:ext cx="3695700" cy="3116580"/>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217330" y="2912295"/>
            <a:ext cx="2948000" cy="923330"/>
          </a:xfrm>
          <a:prstGeom prst="rect">
            <a:avLst/>
          </a:prstGeom>
          <a:noFill/>
        </p:spPr>
        <p:txBody>
          <a:bodyPr wrap="square" rtlCol="0">
            <a:spAutoFit/>
          </a:bodyPr>
          <a:lstStyle/>
          <a:p>
            <a:r>
              <a:rPr lang="en-US" b="1" dirty="0">
                <a:latin typeface="Helvetica"/>
                <a:cs typeface="Helvetica"/>
              </a:rPr>
              <a:t>Wilson </a:t>
            </a:r>
            <a:r>
              <a:rPr lang="en-US" b="1" dirty="0" smtClean="0">
                <a:latin typeface="Helvetica"/>
                <a:cs typeface="Helvetica"/>
              </a:rPr>
              <a:t>Camelo    President /</a:t>
            </a:r>
          </a:p>
          <a:p>
            <a:r>
              <a:rPr lang="en-US" b="1" dirty="0" smtClean="0">
                <a:latin typeface="Helvetica"/>
                <a:cs typeface="Helvetica"/>
              </a:rPr>
              <a:t>Chief </a:t>
            </a:r>
            <a:r>
              <a:rPr lang="en-US" b="1" dirty="0">
                <a:latin typeface="Helvetica"/>
                <a:cs typeface="Helvetica"/>
              </a:rPr>
              <a:t>Marketing </a:t>
            </a:r>
            <a:r>
              <a:rPr lang="en-US" b="1" dirty="0" smtClean="0">
                <a:latin typeface="Helvetica"/>
                <a:cs typeface="Helvetica"/>
              </a:rPr>
              <a:t>Officer</a:t>
            </a:r>
            <a:endParaRPr lang="en-US" b="1" dirty="0">
              <a:latin typeface="Helvetica"/>
              <a:cs typeface="Helvetica"/>
            </a:endParaRPr>
          </a:p>
        </p:txBody>
      </p:sp>
      <p:sp>
        <p:nvSpPr>
          <p:cNvPr id="13" name="TextBox 12"/>
          <p:cNvSpPr txBox="1"/>
          <p:nvPr/>
        </p:nvSpPr>
        <p:spPr>
          <a:xfrm>
            <a:off x="182880" y="2805432"/>
            <a:ext cx="4648200" cy="1754326"/>
          </a:xfrm>
          <a:prstGeom prst="rect">
            <a:avLst/>
          </a:prstGeom>
          <a:noFill/>
        </p:spPr>
        <p:txBody>
          <a:bodyPr wrap="square" rtlCol="0">
            <a:spAutoFit/>
          </a:bodyPr>
          <a:lstStyle/>
          <a:p>
            <a:r>
              <a:rPr lang="en-US" sz="5400" dirty="0" smtClean="0">
                <a:solidFill>
                  <a:schemeClr val="tx2"/>
                </a:solidFill>
                <a:latin typeface="Helvetica"/>
                <a:cs typeface="Helvetica"/>
              </a:rPr>
              <a:t>529 Marketing Implications</a:t>
            </a:r>
            <a:endParaRPr lang="en-US" sz="5400" dirty="0">
              <a:solidFill>
                <a:schemeClr val="tx2"/>
              </a:solidFill>
              <a:latin typeface="Helvetica"/>
              <a:cs typeface="Helvetic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320" y="4041648"/>
            <a:ext cx="2286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534400" y="6265140"/>
            <a:ext cx="609600" cy="441324"/>
          </a:xfrm>
        </p:spPr>
        <p:txBody>
          <a:bodyPr/>
          <a:lstStyle/>
          <a:p>
            <a:fld id="{EB5B13E7-3880-456E-A47C-849F4E413088}" type="slidenum">
              <a:rPr lang="en-US" smtClean="0"/>
              <a:t>41</a:t>
            </a:fld>
            <a:endParaRPr lang="en-US" dirty="0"/>
          </a:p>
        </p:txBody>
      </p:sp>
    </p:spTree>
    <p:extLst>
      <p:ext uri="{BB962C8B-B14F-4D97-AF65-F5344CB8AC3E}">
        <p14:creationId xmlns:p14="http://schemas.microsoft.com/office/powerpoint/2010/main" val="2528934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9" name="Rectangle 8"/>
          <p:cNvSpPr/>
          <p:nvPr/>
        </p:nvSpPr>
        <p:spPr>
          <a:xfrm>
            <a:off x="0" y="298846"/>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sp>
        <p:nvSpPr>
          <p:cNvPr id="6" name="Content Placeholder 2"/>
          <p:cNvSpPr txBox="1">
            <a:spLocks/>
          </p:cNvSpPr>
          <p:nvPr/>
        </p:nvSpPr>
        <p:spPr>
          <a:xfrm>
            <a:off x="381000" y="457200"/>
            <a:ext cx="8503920" cy="2581422"/>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Translation v. Transcreation</a:t>
            </a:r>
          </a:p>
          <a:p>
            <a:pPr marL="0" indent="0">
              <a:buNone/>
            </a:pPr>
            <a:endParaRPr lang="en-US" dirty="0">
              <a:solidFill>
                <a:schemeClr val="bg1"/>
              </a:solidFill>
              <a:latin typeface="Helvetica"/>
              <a:cs typeface="Helvetica"/>
            </a:endParaRPr>
          </a:p>
          <a:p>
            <a:pPr marL="274320" lvl="1" indent="0">
              <a:buNone/>
            </a:pPr>
            <a:r>
              <a:rPr lang="en-US" dirty="0">
                <a:latin typeface="Helvetica"/>
                <a:cs typeface="Helvetica"/>
              </a:rPr>
              <a:t>• </a:t>
            </a:r>
            <a:r>
              <a:rPr lang="en-US" u="sng" dirty="0">
                <a:latin typeface="Helvetica"/>
                <a:cs typeface="Helvetica"/>
              </a:rPr>
              <a:t>Translation</a:t>
            </a:r>
            <a:r>
              <a:rPr lang="en-US" dirty="0">
                <a:latin typeface="Helvetica"/>
                <a:cs typeface="Helvetica"/>
              </a:rPr>
              <a:t> focuses on language</a:t>
            </a:r>
          </a:p>
          <a:p>
            <a:pPr marL="274320" lvl="1" indent="0">
              <a:buNone/>
            </a:pPr>
            <a:r>
              <a:rPr lang="en-US" dirty="0">
                <a:latin typeface="Helvetica"/>
                <a:cs typeface="Helvetica"/>
              </a:rPr>
              <a:t>• </a:t>
            </a:r>
            <a:r>
              <a:rPr lang="en-US" u="sng" dirty="0">
                <a:latin typeface="Helvetica"/>
                <a:cs typeface="Helvetica"/>
              </a:rPr>
              <a:t>Transcreation</a:t>
            </a:r>
            <a:r>
              <a:rPr lang="en-US" dirty="0">
                <a:latin typeface="Helvetica"/>
                <a:cs typeface="Helvetica"/>
              </a:rPr>
              <a:t> focuses on context and takes into consideration insights and cultural relevance</a:t>
            </a:r>
          </a:p>
          <a:p>
            <a:pPr marL="274320" lvl="1" indent="0">
              <a:buNone/>
            </a:pPr>
            <a:endParaRPr lang="en-US" dirty="0">
              <a:latin typeface="Helvetica"/>
              <a:cs typeface="Helvetica"/>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2" name="Picture 1">
            <a:extLst>
              <a:ext uri="{FF2B5EF4-FFF2-40B4-BE49-F238E27FC236}">
                <a16:creationId xmlns:a16="http://schemas.microsoft.com/office/drawing/2014/main" xmlns="" id="{253810E2-C2D0-4363-A0B1-E6B1920E07B2}"/>
              </a:ext>
            </a:extLst>
          </p:cNvPr>
          <p:cNvPicPr>
            <a:picLocks noChangeAspect="1"/>
          </p:cNvPicPr>
          <p:nvPr/>
        </p:nvPicPr>
        <p:blipFill rotWithShape="1">
          <a:blip r:embed="rId3"/>
          <a:srcRect l="22319" t="7237" r="20276"/>
          <a:stretch/>
        </p:blipFill>
        <p:spPr>
          <a:xfrm>
            <a:off x="2982351" y="3313575"/>
            <a:ext cx="3179298" cy="2888651"/>
          </a:xfrm>
          <a:prstGeom prst="rect">
            <a:avLst/>
          </a:prstGeom>
        </p:spPr>
      </p:pic>
      <p:sp>
        <p:nvSpPr>
          <p:cNvPr id="4" name="TextBox 3">
            <a:extLst>
              <a:ext uri="{FF2B5EF4-FFF2-40B4-BE49-F238E27FC236}">
                <a16:creationId xmlns:a16="http://schemas.microsoft.com/office/drawing/2014/main" xmlns="" id="{167578B0-DF9D-4F51-92FA-42FC06FCD659}"/>
              </a:ext>
            </a:extLst>
          </p:cNvPr>
          <p:cNvSpPr txBox="1"/>
          <p:nvPr/>
        </p:nvSpPr>
        <p:spPr>
          <a:xfrm>
            <a:off x="3910818" y="2994344"/>
            <a:ext cx="1322363" cy="369332"/>
          </a:xfrm>
          <a:prstGeom prst="rect">
            <a:avLst/>
          </a:prstGeom>
          <a:noFill/>
        </p:spPr>
        <p:txBody>
          <a:bodyPr wrap="square" rtlCol="0">
            <a:spAutoFit/>
          </a:bodyPr>
          <a:lstStyle/>
          <a:p>
            <a:r>
              <a:rPr lang="en-US" dirty="0"/>
              <a:t>Language</a:t>
            </a:r>
          </a:p>
        </p:txBody>
      </p:sp>
      <p:sp>
        <p:nvSpPr>
          <p:cNvPr id="11" name="TextBox 10">
            <a:extLst>
              <a:ext uri="{FF2B5EF4-FFF2-40B4-BE49-F238E27FC236}">
                <a16:creationId xmlns:a16="http://schemas.microsoft.com/office/drawing/2014/main" xmlns="" id="{1CF9664C-DD7D-45F0-8E00-F4CCA3ED959A}"/>
              </a:ext>
            </a:extLst>
          </p:cNvPr>
          <p:cNvSpPr txBox="1"/>
          <p:nvPr/>
        </p:nvSpPr>
        <p:spPr>
          <a:xfrm>
            <a:off x="6117102" y="5496048"/>
            <a:ext cx="1322363" cy="369332"/>
          </a:xfrm>
          <a:prstGeom prst="rect">
            <a:avLst/>
          </a:prstGeom>
          <a:noFill/>
        </p:spPr>
        <p:txBody>
          <a:bodyPr wrap="square" rtlCol="0">
            <a:spAutoFit/>
          </a:bodyPr>
          <a:lstStyle/>
          <a:p>
            <a:r>
              <a:rPr lang="en-US" dirty="0"/>
              <a:t>Culture</a:t>
            </a:r>
          </a:p>
        </p:txBody>
      </p:sp>
      <p:sp>
        <p:nvSpPr>
          <p:cNvPr id="12" name="TextBox 11">
            <a:extLst>
              <a:ext uri="{FF2B5EF4-FFF2-40B4-BE49-F238E27FC236}">
                <a16:creationId xmlns:a16="http://schemas.microsoft.com/office/drawing/2014/main" xmlns="" id="{C32CC6B6-2F79-4D91-BD6A-F1C27B8E1781}"/>
              </a:ext>
            </a:extLst>
          </p:cNvPr>
          <p:cNvSpPr txBox="1"/>
          <p:nvPr/>
        </p:nvSpPr>
        <p:spPr>
          <a:xfrm>
            <a:off x="1659988" y="5496048"/>
            <a:ext cx="1322363" cy="369332"/>
          </a:xfrm>
          <a:prstGeom prst="rect">
            <a:avLst/>
          </a:prstGeom>
          <a:noFill/>
        </p:spPr>
        <p:txBody>
          <a:bodyPr wrap="square" rtlCol="0">
            <a:spAutoFit/>
          </a:bodyPr>
          <a:lstStyle/>
          <a:p>
            <a:r>
              <a:rPr lang="en-US" dirty="0"/>
              <a:t>Insights</a:t>
            </a:r>
          </a:p>
        </p:txBody>
      </p:sp>
      <p:sp>
        <p:nvSpPr>
          <p:cNvPr id="3" name="Slide Number Placeholder 2"/>
          <p:cNvSpPr>
            <a:spLocks noGrp="1"/>
          </p:cNvSpPr>
          <p:nvPr>
            <p:ph type="sldNum" sz="quarter" idx="12"/>
          </p:nvPr>
        </p:nvSpPr>
        <p:spPr>
          <a:xfrm>
            <a:off x="8534400" y="6248400"/>
            <a:ext cx="609600" cy="441324"/>
          </a:xfrm>
        </p:spPr>
        <p:txBody>
          <a:bodyPr/>
          <a:lstStyle/>
          <a:p>
            <a:fld id="{EB5B13E7-3880-456E-A47C-849F4E413088}" type="slidenum">
              <a:rPr lang="en-US" smtClean="0"/>
              <a:t>42</a:t>
            </a:fld>
            <a:endParaRPr lang="en-US" dirty="0"/>
          </a:p>
        </p:txBody>
      </p:sp>
    </p:spTree>
    <p:extLst>
      <p:ext uri="{BB962C8B-B14F-4D97-AF65-F5344CB8AC3E}">
        <p14:creationId xmlns:p14="http://schemas.microsoft.com/office/powerpoint/2010/main" val="1772100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E14D10F7-EFF2-4827-A2A8-4A1FEA24F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131" y="1958861"/>
            <a:ext cx="3872753" cy="3429000"/>
          </a:xfrm>
          <a:prstGeom prst="rect">
            <a:avLst/>
          </a:prstGeom>
        </p:spPr>
      </p:pic>
      <p:sp>
        <p:nvSpPr>
          <p:cNvPr id="10" name="Rectangle 9"/>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9" name="Rectangle 8"/>
          <p:cNvSpPr/>
          <p:nvPr/>
        </p:nvSpPr>
        <p:spPr>
          <a:xfrm>
            <a:off x="0" y="298846"/>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sp>
        <p:nvSpPr>
          <p:cNvPr id="6" name="Content Placeholder 2"/>
          <p:cNvSpPr txBox="1">
            <a:spLocks/>
          </p:cNvSpPr>
          <p:nvPr/>
        </p:nvSpPr>
        <p:spPr>
          <a:xfrm>
            <a:off x="310660" y="457199"/>
            <a:ext cx="5386754" cy="335514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Approaches for Success</a:t>
            </a:r>
          </a:p>
          <a:p>
            <a:pPr marL="0" indent="0">
              <a:buNone/>
            </a:pPr>
            <a:endParaRPr lang="en-US" dirty="0">
              <a:solidFill>
                <a:schemeClr val="bg1"/>
              </a:solidFill>
              <a:latin typeface="Helvetica"/>
              <a:cs typeface="Helvetica"/>
            </a:endParaRPr>
          </a:p>
          <a:p>
            <a:pPr marL="0" indent="0">
              <a:buNone/>
            </a:pPr>
            <a:endParaRPr lang="en-US" sz="3200" dirty="0">
              <a:solidFill>
                <a:schemeClr val="bg1"/>
              </a:solidFill>
              <a:latin typeface="Helvetica"/>
              <a:cs typeface="Helvetica"/>
            </a:endParaRPr>
          </a:p>
          <a:p>
            <a:pPr marL="274320" lvl="1" indent="0">
              <a:buNone/>
            </a:pPr>
            <a:r>
              <a:rPr lang="en-US" dirty="0">
                <a:latin typeface="Helvetica"/>
                <a:cs typeface="Helvetica"/>
              </a:rPr>
              <a:t>• Conduct a readiness assessment</a:t>
            </a:r>
          </a:p>
          <a:p>
            <a:pPr marL="274320" lvl="1" indent="0">
              <a:buNone/>
            </a:pPr>
            <a:r>
              <a:rPr lang="en-US" dirty="0">
                <a:latin typeface="Helvetica"/>
                <a:cs typeface="Helvetica"/>
              </a:rPr>
              <a:t>• Think digital and social</a:t>
            </a:r>
          </a:p>
          <a:p>
            <a:pPr marL="274320" lvl="1" indent="0">
              <a:buNone/>
            </a:pPr>
            <a:r>
              <a:rPr lang="en-US" dirty="0">
                <a:latin typeface="Helvetica"/>
                <a:cs typeface="Helvetica"/>
              </a:rPr>
              <a:t>• Public relations educates and </a:t>
            </a:r>
          </a:p>
          <a:p>
            <a:pPr marL="274320" lvl="1" indent="0">
              <a:buNone/>
            </a:pPr>
            <a:r>
              <a:rPr lang="en-US" dirty="0">
                <a:latin typeface="Helvetica"/>
                <a:cs typeface="Helvetica"/>
              </a:rPr>
              <a:t>builds trust</a:t>
            </a:r>
          </a:p>
          <a:p>
            <a:pPr marL="274320" lvl="1" indent="0">
              <a:buNone/>
            </a:pPr>
            <a:r>
              <a:rPr lang="en-US" dirty="0">
                <a:latin typeface="Helvetica"/>
                <a:cs typeface="Helvetica"/>
              </a:rPr>
              <a:t>• Test, learn … then scale</a:t>
            </a:r>
          </a:p>
          <a:p>
            <a:pPr marL="274320" lvl="1" indent="0">
              <a:buNone/>
            </a:pPr>
            <a:endParaRPr lang="en-US" dirty="0">
              <a:latin typeface="Helvetica"/>
              <a:cs typeface="Helvetica"/>
            </a:endParaRPr>
          </a:p>
          <a:p>
            <a:pPr marL="274320" lvl="1" indent="0">
              <a:buNone/>
            </a:pPr>
            <a:endParaRPr lang="en-US" dirty="0">
              <a:latin typeface="Helvetica"/>
              <a:cs typeface="Helvetica"/>
            </a:endParaRP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sp>
        <p:nvSpPr>
          <p:cNvPr id="13" name="Oval 12">
            <a:extLst>
              <a:ext uri="{FF2B5EF4-FFF2-40B4-BE49-F238E27FC236}">
                <a16:creationId xmlns:a16="http://schemas.microsoft.com/office/drawing/2014/main" xmlns="" id="{7C562EDE-3B8F-4CC2-B65C-D286939BED6F}"/>
              </a:ext>
            </a:extLst>
          </p:cNvPr>
          <p:cNvSpPr/>
          <p:nvPr/>
        </p:nvSpPr>
        <p:spPr>
          <a:xfrm>
            <a:off x="6274191" y="2613614"/>
            <a:ext cx="450166" cy="1659987"/>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622D4B4E-C98C-4BF4-9A55-B5D5767F7A46}"/>
              </a:ext>
            </a:extLst>
          </p:cNvPr>
          <p:cNvSpPr/>
          <p:nvPr/>
        </p:nvSpPr>
        <p:spPr>
          <a:xfrm>
            <a:off x="7407334" y="2772295"/>
            <a:ext cx="450166" cy="1619286"/>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534400" y="6256902"/>
            <a:ext cx="609600" cy="441324"/>
          </a:xfrm>
        </p:spPr>
        <p:txBody>
          <a:bodyPr/>
          <a:lstStyle/>
          <a:p>
            <a:fld id="{EB5B13E7-3880-456E-A47C-849F4E413088}" type="slidenum">
              <a:rPr lang="en-US" smtClean="0"/>
              <a:t>43</a:t>
            </a:fld>
            <a:endParaRPr lang="en-US" dirty="0"/>
          </a:p>
        </p:txBody>
      </p:sp>
    </p:spTree>
    <p:extLst>
      <p:ext uri="{BB962C8B-B14F-4D97-AF65-F5344CB8AC3E}">
        <p14:creationId xmlns:p14="http://schemas.microsoft.com/office/powerpoint/2010/main" val="2716186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9" name="Rectangle 8"/>
          <p:cNvSpPr/>
          <p:nvPr/>
        </p:nvSpPr>
        <p:spPr>
          <a:xfrm>
            <a:off x="0" y="298846"/>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sp>
        <p:nvSpPr>
          <p:cNvPr id="6" name="Content Placeholder 2"/>
          <p:cNvSpPr txBox="1">
            <a:spLocks/>
          </p:cNvSpPr>
          <p:nvPr/>
        </p:nvSpPr>
        <p:spPr>
          <a:xfrm>
            <a:off x="381000" y="457200"/>
            <a:ext cx="8503920" cy="429768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Evaluate (or Reevaluate) Your Market</a:t>
            </a:r>
          </a:p>
          <a:p>
            <a:pPr marL="0" indent="0">
              <a:buNone/>
            </a:pPr>
            <a:endParaRPr lang="en-US" dirty="0">
              <a:solidFill>
                <a:schemeClr val="bg1"/>
              </a:solidFill>
              <a:latin typeface="Helvetica"/>
              <a:cs typeface="Helvetica"/>
            </a:endParaRPr>
          </a:p>
          <a:p>
            <a:pPr marL="274320" lvl="1" indent="0">
              <a:buNone/>
            </a:pPr>
            <a:r>
              <a:rPr lang="en-US" dirty="0">
                <a:latin typeface="Helvetica"/>
                <a:cs typeface="Helvetica"/>
              </a:rPr>
              <a:t>• With rapid demographic changes, can not assume your target market is the same as it’s been … or will be in the future</a:t>
            </a:r>
          </a:p>
          <a:p>
            <a:pPr marL="274320" lvl="1" indent="0">
              <a:buNone/>
            </a:pPr>
            <a:r>
              <a:rPr lang="en-US" dirty="0">
                <a:latin typeface="Helvetica"/>
                <a:cs typeface="Helvetica"/>
              </a:rPr>
              <a:t>• Allocate budgets and resources to reflect target</a:t>
            </a:r>
          </a:p>
          <a:p>
            <a:pPr marL="274320" lvl="1" indent="0">
              <a:buNone/>
            </a:pPr>
            <a:r>
              <a:rPr lang="en-US" dirty="0">
                <a:latin typeface="Helvetica"/>
                <a:cs typeface="Helvetica"/>
              </a:rPr>
              <a:t>• Paying particular attention to those with younger children in </a:t>
            </a:r>
            <a:br>
              <a:rPr lang="en-US" dirty="0">
                <a:latin typeface="Helvetica"/>
                <a:cs typeface="Helvetica"/>
              </a:rPr>
            </a:br>
            <a:r>
              <a:rPr lang="en-US" dirty="0">
                <a:latin typeface="Helvetica"/>
                <a:cs typeface="Helvetica"/>
              </a:rPr>
              <a:t>the household</a:t>
            </a:r>
          </a:p>
          <a:p>
            <a:pPr marL="274320" lvl="1" indent="0">
              <a:buNone/>
            </a:pPr>
            <a:endParaRPr lang="en-US" dirty="0">
              <a:latin typeface="Helvetica"/>
              <a:cs typeface="Helvetica"/>
            </a:endParaRPr>
          </a:p>
          <a:p>
            <a:pPr marL="274320" lvl="1" indent="0">
              <a:buNone/>
            </a:pPr>
            <a:endParaRPr lang="en-US" dirty="0">
              <a:latin typeface="Helvetica"/>
              <a:cs typeface="Helvetica"/>
            </a:endParaRPr>
          </a:p>
          <a:p>
            <a:pPr marL="274320" lvl="1" indent="0">
              <a:buNone/>
            </a:pPr>
            <a:endParaRPr lang="en-US" dirty="0">
              <a:latin typeface="Helvetica"/>
              <a:cs typeface="Helvetica"/>
            </a:endParaRP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3" name="Picture 12" descr="Image result for hispanic child graduate">
            <a:extLst>
              <a:ext uri="{FF2B5EF4-FFF2-40B4-BE49-F238E27FC236}">
                <a16:creationId xmlns:a16="http://schemas.microsoft.com/office/drawing/2014/main" xmlns="" id="{BB3DD04A-A067-4434-A9CF-3D8D124D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47" y="3502787"/>
            <a:ext cx="3756279" cy="2504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6" descr="Related image">
            <a:extLst>
              <a:ext uri="{FF2B5EF4-FFF2-40B4-BE49-F238E27FC236}">
                <a16:creationId xmlns:a16="http://schemas.microsoft.com/office/drawing/2014/main" xmlns="" id="{499D167B-915E-423D-864C-4B29CFA28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122" y="3608374"/>
            <a:ext cx="3756278" cy="2293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534400" y="6281881"/>
            <a:ext cx="609600" cy="441324"/>
          </a:xfrm>
        </p:spPr>
        <p:txBody>
          <a:bodyPr/>
          <a:lstStyle/>
          <a:p>
            <a:fld id="{EB5B13E7-3880-456E-A47C-849F4E413088}" type="slidenum">
              <a:rPr lang="en-US" smtClean="0"/>
              <a:t>44</a:t>
            </a:fld>
            <a:endParaRPr lang="en-US" dirty="0"/>
          </a:p>
        </p:txBody>
      </p:sp>
    </p:spTree>
    <p:extLst>
      <p:ext uri="{BB962C8B-B14F-4D97-AF65-F5344CB8AC3E}">
        <p14:creationId xmlns:p14="http://schemas.microsoft.com/office/powerpoint/2010/main" val="1477037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098176"/>
            <a:ext cx="9144000" cy="509603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sp>
        <p:nvSpPr>
          <p:cNvPr id="22" name="Rectangle 21"/>
          <p:cNvSpPr/>
          <p:nvPr/>
        </p:nvSpPr>
        <p:spPr>
          <a:xfrm>
            <a:off x="0" y="-1"/>
            <a:ext cx="9144000" cy="1105648"/>
          </a:xfrm>
          <a:prstGeom prst="rect">
            <a:avLst/>
          </a:prstGeom>
          <a:solidFill>
            <a:srgbClr val="FFFFFF"/>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8" name="Rectangle 17"/>
          <p:cNvSpPr/>
          <p:nvPr/>
        </p:nvSpPr>
        <p:spPr>
          <a:xfrm>
            <a:off x="0" y="5769429"/>
            <a:ext cx="9144000" cy="1088571"/>
          </a:xfrm>
          <a:prstGeom prst="rect">
            <a:avLst/>
          </a:prstGeom>
          <a:solidFill>
            <a:schemeClr val="bg1"/>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pic>
        <p:nvPicPr>
          <p:cNvPr id="21" name="Picture 20"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941" y="6298047"/>
            <a:ext cx="787399" cy="350451"/>
          </a:xfrm>
          <a:prstGeom prst="rect">
            <a:avLst/>
          </a:prstGeom>
        </p:spPr>
      </p:pic>
      <p:sp>
        <p:nvSpPr>
          <p:cNvPr id="27" name="TextBox 26"/>
          <p:cNvSpPr txBox="1"/>
          <p:nvPr/>
        </p:nvSpPr>
        <p:spPr>
          <a:xfrm>
            <a:off x="344542" y="5994151"/>
            <a:ext cx="7557631" cy="400110"/>
          </a:xfrm>
          <a:prstGeom prst="rect">
            <a:avLst/>
          </a:prstGeom>
          <a:noFill/>
        </p:spPr>
        <p:txBody>
          <a:bodyPr wrap="square" rtlCol="0">
            <a:spAutoFit/>
          </a:bodyPr>
          <a:lstStyle/>
          <a:p>
            <a:r>
              <a:rPr lang="en-US" sz="2000" dirty="0" smtClean="0">
                <a:latin typeface="Helvetica"/>
                <a:cs typeface="Helvetica"/>
              </a:rPr>
              <a:t>Diverse U.S. </a:t>
            </a:r>
            <a:r>
              <a:rPr lang="en-US" sz="2000" dirty="0">
                <a:latin typeface="Helvetica"/>
                <a:cs typeface="Helvetica"/>
              </a:rPr>
              <a:t>Demographics: Outreach in an Evolving </a:t>
            </a:r>
            <a:r>
              <a:rPr lang="en-US" sz="2000" dirty="0" smtClean="0">
                <a:latin typeface="Helvetica"/>
                <a:cs typeface="Helvetica"/>
              </a:rPr>
              <a:t>Landscape</a:t>
            </a:r>
            <a:endParaRPr lang="en-US" sz="2000" dirty="0">
              <a:latin typeface="Helvetica"/>
              <a:cs typeface="Helvetica"/>
            </a:endParaRPr>
          </a:p>
        </p:txBody>
      </p:sp>
      <p:pic>
        <p:nvPicPr>
          <p:cNvPr id="8" name="Picture 7"/>
          <p:cNvPicPr>
            <a:picLocks noChangeAspect="1"/>
          </p:cNvPicPr>
          <p:nvPr/>
        </p:nvPicPr>
        <p:blipFill>
          <a:blip r:embed="rId4"/>
          <a:stretch>
            <a:fillRect/>
          </a:stretch>
        </p:blipFill>
        <p:spPr>
          <a:xfrm>
            <a:off x="324223" y="328496"/>
            <a:ext cx="3231777" cy="688249"/>
          </a:xfrm>
          <a:prstGeom prst="rect">
            <a:avLst/>
          </a:prstGeom>
        </p:spPr>
      </p:pic>
      <p:sp>
        <p:nvSpPr>
          <p:cNvPr id="3" name="TextBox 2"/>
          <p:cNvSpPr txBox="1"/>
          <p:nvPr/>
        </p:nvSpPr>
        <p:spPr>
          <a:xfrm>
            <a:off x="2747975" y="2956560"/>
            <a:ext cx="3648050" cy="923330"/>
          </a:xfrm>
          <a:prstGeom prst="rect">
            <a:avLst/>
          </a:prstGeom>
          <a:noFill/>
        </p:spPr>
        <p:txBody>
          <a:bodyPr wrap="none" rtlCol="0">
            <a:spAutoFit/>
          </a:bodyPr>
          <a:lstStyle/>
          <a:p>
            <a:r>
              <a:rPr lang="en-US" sz="5400" dirty="0" smtClean="0">
                <a:solidFill>
                  <a:schemeClr val="bg1"/>
                </a:solidFill>
                <a:latin typeface="Helvetica" panose="020B0604020202020204" pitchFamily="34" charset="0"/>
                <a:cs typeface="Helvetica" panose="020B0604020202020204" pitchFamily="34" charset="0"/>
              </a:rPr>
              <a:t>Thank You!</a:t>
            </a:r>
            <a:endParaRPr lang="en-US" sz="5400" dirty="0">
              <a:solidFill>
                <a:schemeClr val="bg1"/>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EB5B13E7-3880-456E-A47C-849F4E413088}" type="slidenum">
              <a:rPr lang="en-US" smtClean="0"/>
              <a:t>45</a:t>
            </a:fld>
            <a:endParaRPr lang="en-US"/>
          </a:p>
        </p:txBody>
      </p:sp>
    </p:spTree>
    <p:extLst>
      <p:ext uri="{BB962C8B-B14F-4D97-AF65-F5344CB8AC3E}">
        <p14:creationId xmlns:p14="http://schemas.microsoft.com/office/powerpoint/2010/main" val="2790267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A century of U.S. population change, 1965 to 2065</a:t>
            </a:r>
          </a:p>
        </p:txBody>
      </p:sp>
      <p:pic>
        <p:nvPicPr>
          <p:cNvPr id="8" name="Picture 7"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13" name="Picture 12">
            <a:extLst>
              <a:ext uri="{FF2B5EF4-FFF2-40B4-BE49-F238E27FC236}">
                <a16:creationId xmlns="" xmlns:a16="http://schemas.microsoft.com/office/drawing/2014/main" id="{710FA51F-3F2A-4BD7-82CB-9B88E7A47A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25" y="1518557"/>
            <a:ext cx="7783749" cy="4164816"/>
          </a:xfrm>
          <a:prstGeom prst="rect">
            <a:avLst/>
          </a:prstGeom>
        </p:spPr>
      </p:pic>
      <p:sp>
        <p:nvSpPr>
          <p:cNvPr id="2" name="Slide Number Placeholder 1"/>
          <p:cNvSpPr>
            <a:spLocks noGrp="1"/>
          </p:cNvSpPr>
          <p:nvPr>
            <p:ph type="sldNum" sz="quarter" idx="12"/>
          </p:nvPr>
        </p:nvSpPr>
        <p:spPr>
          <a:xfrm>
            <a:off x="8534400" y="6248400"/>
            <a:ext cx="609600" cy="441324"/>
          </a:xfrm>
        </p:spPr>
        <p:txBody>
          <a:bodyPr/>
          <a:lstStyle/>
          <a:p>
            <a:fld id="{EB5B13E7-3880-456E-A47C-849F4E413088}" type="slidenum">
              <a:rPr lang="en-US" smtClean="0"/>
              <a:t>5</a:t>
            </a:fld>
            <a:endParaRPr lang="en-US" dirty="0"/>
          </a:p>
        </p:txBody>
      </p:sp>
    </p:spTree>
    <p:extLst>
      <p:ext uri="{BB962C8B-B14F-4D97-AF65-F5344CB8AC3E}">
        <p14:creationId xmlns:p14="http://schemas.microsoft.com/office/powerpoint/2010/main" val="598558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Generation Z: Born in 1996 or later </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F54588EC-0A6B-4C78-8AE7-E83F35860CEF}"/>
              </a:ext>
            </a:extLst>
          </p:cNvPr>
          <p:cNvPicPr>
            <a:picLocks noChangeAspect="1"/>
          </p:cNvPicPr>
          <p:nvPr/>
        </p:nvPicPr>
        <p:blipFill>
          <a:blip r:embed="rId5"/>
          <a:stretch>
            <a:fillRect/>
          </a:stretch>
        </p:blipFill>
        <p:spPr>
          <a:xfrm>
            <a:off x="2889115" y="1699110"/>
            <a:ext cx="2742157" cy="3904022"/>
          </a:xfrm>
          <a:prstGeom prst="rect">
            <a:avLst/>
          </a:prstGeom>
        </p:spPr>
      </p:pic>
      <p:sp>
        <p:nvSpPr>
          <p:cNvPr id="4" name="Slide Number Placeholder 3"/>
          <p:cNvSpPr>
            <a:spLocks noGrp="1"/>
          </p:cNvSpPr>
          <p:nvPr>
            <p:ph type="sldNum" sz="quarter" idx="12"/>
          </p:nvPr>
        </p:nvSpPr>
        <p:spPr>
          <a:xfrm>
            <a:off x="8534400" y="6256901"/>
            <a:ext cx="609600" cy="441324"/>
          </a:xfrm>
        </p:spPr>
        <p:txBody>
          <a:bodyPr/>
          <a:lstStyle/>
          <a:p>
            <a:fld id="{EB5B13E7-3880-456E-A47C-849F4E413088}" type="slidenum">
              <a:rPr lang="en-US" smtClean="0"/>
              <a:t>6</a:t>
            </a:fld>
            <a:endParaRPr lang="en-US" dirty="0"/>
          </a:p>
        </p:txBody>
      </p:sp>
    </p:spTree>
    <p:extLst>
      <p:ext uri="{BB962C8B-B14F-4D97-AF65-F5344CB8AC3E}">
        <p14:creationId xmlns:p14="http://schemas.microsoft.com/office/powerpoint/2010/main" val="126530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Hispanics are one-in-four among Generation Z</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C697392E-051E-4A33-847E-8A384EC28AF0}"/>
              </a:ext>
            </a:extLst>
          </p:cNvPr>
          <p:cNvPicPr>
            <a:picLocks noChangeAspect="1"/>
          </p:cNvPicPr>
          <p:nvPr/>
        </p:nvPicPr>
        <p:blipFill>
          <a:blip r:embed="rId5"/>
          <a:stretch>
            <a:fillRect/>
          </a:stretch>
        </p:blipFill>
        <p:spPr>
          <a:xfrm>
            <a:off x="1157592" y="2160994"/>
            <a:ext cx="6225702" cy="3157375"/>
          </a:xfrm>
          <a:prstGeom prst="rect">
            <a:avLst/>
          </a:prstGeom>
        </p:spPr>
      </p:pic>
      <p:sp>
        <p:nvSpPr>
          <p:cNvPr id="4" name="Slide Number Placeholder 3"/>
          <p:cNvSpPr>
            <a:spLocks noGrp="1"/>
          </p:cNvSpPr>
          <p:nvPr>
            <p:ph type="sldNum" sz="quarter" idx="12"/>
          </p:nvPr>
        </p:nvSpPr>
        <p:spPr>
          <a:xfrm>
            <a:off x="8534400" y="6256901"/>
            <a:ext cx="609600" cy="441324"/>
          </a:xfrm>
        </p:spPr>
        <p:txBody>
          <a:bodyPr/>
          <a:lstStyle/>
          <a:p>
            <a:fld id="{EB5B13E7-3880-456E-A47C-849F4E413088}" type="slidenum">
              <a:rPr lang="en-US" smtClean="0"/>
              <a:t>7</a:t>
            </a:fld>
            <a:endParaRPr lang="en-US" dirty="0"/>
          </a:p>
        </p:txBody>
      </p:sp>
    </p:spTree>
    <p:extLst>
      <p:ext uri="{BB962C8B-B14F-4D97-AF65-F5344CB8AC3E}">
        <p14:creationId xmlns:p14="http://schemas.microsoft.com/office/powerpoint/2010/main" val="1481539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a:t>
            </a:r>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In the West, Generation Z equally likely </a:t>
            </a:r>
          </a:p>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to be Hispanic and white</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4" name="Picture 3">
            <a:extLst>
              <a:ext uri="{FF2B5EF4-FFF2-40B4-BE49-F238E27FC236}">
                <a16:creationId xmlns="" xmlns:a16="http://schemas.microsoft.com/office/drawing/2014/main" id="{C34D8F89-A3EF-459E-BB25-9CD8A3E2F491}"/>
              </a:ext>
            </a:extLst>
          </p:cNvPr>
          <p:cNvPicPr>
            <a:picLocks noChangeAspect="1"/>
          </p:cNvPicPr>
          <p:nvPr/>
        </p:nvPicPr>
        <p:blipFill>
          <a:blip r:embed="rId5"/>
          <a:stretch>
            <a:fillRect/>
          </a:stretch>
        </p:blipFill>
        <p:spPr>
          <a:xfrm>
            <a:off x="2033081" y="1801030"/>
            <a:ext cx="5009745" cy="3997409"/>
          </a:xfrm>
          <a:prstGeom prst="rect">
            <a:avLst/>
          </a:prstGeom>
        </p:spPr>
      </p:pic>
      <p:sp>
        <p:nvSpPr>
          <p:cNvPr id="2" name="Slide Number Placeholder 1"/>
          <p:cNvSpPr>
            <a:spLocks noGrp="1"/>
          </p:cNvSpPr>
          <p:nvPr>
            <p:ph type="sldNum" sz="quarter" idx="12"/>
          </p:nvPr>
        </p:nvSpPr>
        <p:spPr>
          <a:xfrm>
            <a:off x="8527627" y="6248400"/>
            <a:ext cx="609600" cy="441324"/>
          </a:xfrm>
        </p:spPr>
        <p:txBody>
          <a:bodyPr/>
          <a:lstStyle/>
          <a:p>
            <a:fld id="{EB5B13E7-3880-456E-A47C-849F4E413088}" type="slidenum">
              <a:rPr lang="en-US" smtClean="0"/>
              <a:t>8</a:t>
            </a:fld>
            <a:endParaRPr lang="en-US" dirty="0"/>
          </a:p>
        </p:txBody>
      </p:sp>
    </p:spTree>
    <p:extLst>
      <p:ext uri="{BB962C8B-B14F-4D97-AF65-F5344CB8AC3E}">
        <p14:creationId xmlns:p14="http://schemas.microsoft.com/office/powerpoint/2010/main" val="392905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solidFill>
                <a:schemeClr val="bg1"/>
              </a:solidFill>
              <a:latin typeface="Helvetica"/>
              <a:cs typeface="Helvetica"/>
            </a:endParaRPr>
          </a:p>
        </p:txBody>
      </p:sp>
      <p:sp>
        <p:nvSpPr>
          <p:cNvPr id="10"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a:solidFill>
                  <a:schemeClr val="bg1"/>
                </a:solidFill>
                <a:latin typeface="Helvetica"/>
                <a:cs typeface="Helvetica"/>
              </a:rPr>
              <a:t> </a:t>
            </a:r>
            <a:endParaRPr lang="en-US" dirty="0">
              <a:latin typeface="Helvetica"/>
              <a:cs typeface="Helvetica"/>
            </a:endParaRPr>
          </a:p>
        </p:txBody>
      </p:sp>
      <p:sp>
        <p:nvSpPr>
          <p:cNvPr id="9" name="Rectangle 8"/>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FF0000"/>
              </a:solidFill>
            </a:endParaRPr>
          </a:p>
        </p:txBody>
      </p:sp>
      <p:sp>
        <p:nvSpPr>
          <p:cNvPr id="11" name="Rectangle 10"/>
          <p:cNvSpPr/>
          <p:nvPr/>
        </p:nvSpPr>
        <p:spPr>
          <a:xfrm>
            <a:off x="0" y="336199"/>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More of today’s young adults pursuing college</a:t>
            </a:r>
          </a:p>
          <a:p>
            <a:pPr algn="ctr" fontAlgn="auto">
              <a:spcBef>
                <a:spcPts val="0"/>
              </a:spcBef>
              <a:spcAft>
                <a:spcPts val="0"/>
              </a:spcAft>
              <a:defRPr/>
            </a:pPr>
            <a:r>
              <a:rPr lang="en-US" sz="2800" dirty="0">
                <a:solidFill>
                  <a:srgbClr val="FFC000"/>
                </a:solidFill>
                <a:latin typeface="Helvetica" panose="020B0604020202020204" pitchFamily="34" charset="0"/>
                <a:cs typeface="Helvetica" panose="020B0604020202020204" pitchFamily="34" charset="0"/>
              </a:rPr>
              <a:t> than previous generations</a:t>
            </a:r>
          </a:p>
        </p:txBody>
      </p:sp>
      <p:pic>
        <p:nvPicPr>
          <p:cNvPr id="8" name="Picture 7"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248400"/>
            <a:ext cx="1066800" cy="474805"/>
          </a:xfrm>
          <a:prstGeom prst="rect">
            <a:avLst/>
          </a:prstGeom>
        </p:spPr>
      </p:pic>
      <p:pic>
        <p:nvPicPr>
          <p:cNvPr id="12" name="Picture 11">
            <a:extLst>
              <a:ext uri="{FF2B5EF4-FFF2-40B4-BE49-F238E27FC236}">
                <a16:creationId xmlns="" xmlns:a16="http://schemas.microsoft.com/office/drawing/2014/main" id="{39BD261F-E714-DB4F-9ABE-DB564BF7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52" y="6206929"/>
            <a:ext cx="3095676" cy="541269"/>
          </a:xfrm>
          <a:prstGeom prst="rect">
            <a:avLst/>
          </a:prstGeom>
        </p:spPr>
      </p:pic>
      <p:pic>
        <p:nvPicPr>
          <p:cNvPr id="2" name="Picture 1">
            <a:extLst>
              <a:ext uri="{FF2B5EF4-FFF2-40B4-BE49-F238E27FC236}">
                <a16:creationId xmlns="" xmlns:a16="http://schemas.microsoft.com/office/drawing/2014/main" id="{ED9CA139-2568-4301-AC42-3E41B8B212DD}"/>
              </a:ext>
            </a:extLst>
          </p:cNvPr>
          <p:cNvPicPr>
            <a:picLocks noChangeAspect="1"/>
          </p:cNvPicPr>
          <p:nvPr/>
        </p:nvPicPr>
        <p:blipFill>
          <a:blip r:embed="rId5"/>
          <a:stretch>
            <a:fillRect/>
          </a:stretch>
        </p:blipFill>
        <p:spPr>
          <a:xfrm>
            <a:off x="1857983" y="2107735"/>
            <a:ext cx="4672575" cy="3435522"/>
          </a:xfrm>
          <a:prstGeom prst="rect">
            <a:avLst/>
          </a:prstGeom>
        </p:spPr>
      </p:pic>
      <p:sp>
        <p:nvSpPr>
          <p:cNvPr id="4" name="Slide Number Placeholder 3"/>
          <p:cNvSpPr>
            <a:spLocks noGrp="1"/>
          </p:cNvSpPr>
          <p:nvPr>
            <p:ph type="sldNum" sz="quarter" idx="12"/>
          </p:nvPr>
        </p:nvSpPr>
        <p:spPr>
          <a:xfrm>
            <a:off x="8534400" y="6265212"/>
            <a:ext cx="609600" cy="441324"/>
          </a:xfrm>
        </p:spPr>
        <p:txBody>
          <a:bodyPr/>
          <a:lstStyle/>
          <a:p>
            <a:fld id="{EB5B13E7-3880-456E-A47C-849F4E413088}" type="slidenum">
              <a:rPr lang="en-US" smtClean="0"/>
              <a:t>9</a:t>
            </a:fld>
            <a:endParaRPr lang="en-US"/>
          </a:p>
        </p:txBody>
      </p:sp>
    </p:spTree>
    <p:extLst>
      <p:ext uri="{BB962C8B-B14F-4D97-AF65-F5344CB8AC3E}">
        <p14:creationId xmlns:p14="http://schemas.microsoft.com/office/powerpoint/2010/main" val="5364345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Civic.thmx</Template>
  <TotalTime>6677</TotalTime>
  <Words>3676</Words>
  <Application>Microsoft Office PowerPoint</Application>
  <PresentationFormat>On-screen Show (4:3)</PresentationFormat>
  <Paragraphs>679</Paragraphs>
  <Slides>45</Slides>
  <Notes>16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Farm Insurance Companies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CSF Conference</dc:title>
  <dc:creator>Authorized User</dc:creator>
  <cp:lastModifiedBy>Kathy</cp:lastModifiedBy>
  <cp:revision>88</cp:revision>
  <dcterms:created xsi:type="dcterms:W3CDTF">2014-01-02T22:03:14Z</dcterms:created>
  <dcterms:modified xsi:type="dcterms:W3CDTF">2019-02-26T15:19:19Z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lassification">
    <vt:lpwstr>nonhesmow1868</vt:lpwstr>
  </property>
</Properties>
</file>