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267" r:id="rId4"/>
    <p:sldId id="285" r:id="rId5"/>
    <p:sldId id="286" r:id="rId6"/>
    <p:sldId id="287" r:id="rId7"/>
    <p:sldId id="289" r:id="rId8"/>
    <p:sldId id="288" r:id="rId9"/>
    <p:sldId id="279" r:id="rId10"/>
    <p:sldId id="280" r:id="rId11"/>
    <p:sldId id="281" r:id="rId12"/>
    <p:sldId id="282" r:id="rId13"/>
    <p:sldId id="283" r:id="rId14"/>
    <p:sldId id="284" r:id="rId15"/>
    <p:sldId id="260" r:id="rId16"/>
    <p:sldId id="261" r:id="rId17"/>
    <p:sldId id="262" r:id="rId18"/>
    <p:sldId id="263" r:id="rId19"/>
    <p:sldId id="264" r:id="rId20"/>
    <p:sldId id="265" r:id="rId21"/>
    <p:sldId id="266" r:id="rId22"/>
    <p:sldId id="290" r:id="rId23"/>
    <p:sldId id="307" r:id="rId24"/>
    <p:sldId id="308" r:id="rId25"/>
    <p:sldId id="309" r:id="rId26"/>
    <p:sldId id="310" r:id="rId27"/>
    <p:sldId id="311" r:id="rId28"/>
    <p:sldId id="312" r:id="rId29"/>
    <p:sldId id="313" r:id="rId30"/>
    <p:sldId id="314" r:id="rId31"/>
    <p:sldId id="322" r:id="rId32"/>
    <p:sldId id="324" r:id="rId33"/>
    <p:sldId id="323" r:id="rId34"/>
    <p:sldId id="317" r:id="rId35"/>
    <p:sldId id="318" r:id="rId36"/>
    <p:sldId id="319" r:id="rId37"/>
    <p:sldId id="320" r:id="rId38"/>
    <p:sldId id="32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325895"/>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p:scale>
          <a:sx n="125" d="100"/>
          <a:sy n="125"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sandybaum\Dropbox\Consulting\income%20quintiles%20over%20time.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Users\sandybaum\Dropbox\Website%20update\Covering%20Expenses_Sav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f03ar!$B$4</c:f>
              <c:strCache>
                <c:ptCount val="1"/>
                <c:pt idx="0">
                  <c:v>Lowest
fifth</c:v>
                </c:pt>
              </c:strCache>
            </c:strRef>
          </c:tx>
          <c:spPr>
            <a:ln w="28575" cap="rnd">
              <a:solidFill>
                <a:schemeClr val="accent1"/>
              </a:solidFill>
              <a:round/>
            </a:ln>
            <a:effectLst/>
          </c:spPr>
          <c:marker>
            <c:symbol val="none"/>
          </c:marker>
          <c:dLbls>
            <c:dLbl>
              <c:idx val="0"/>
              <c:layout>
                <c:manualLayout>
                  <c:x val="-2.2722757840088488E-2"/>
                  <c:y val="1.9032181094665219E-2"/>
                </c:manualLayout>
              </c:layout>
              <c:dLblPos val="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DB3-4352-BA25-A07277A6BCE2}"/>
                </c:ext>
              </c:extLst>
            </c:dLbl>
            <c:dLbl>
              <c:idx val="10"/>
              <c:layout>
                <c:manualLayout>
                  <c:x val="-4.3005206032414263E-2"/>
                  <c:y val="4.41154239884237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EDB3-4352-BA25-A07277A6BCE2}"/>
                </c:ext>
              </c:extLst>
            </c:dLbl>
            <c:dLbl>
              <c:idx val="20"/>
              <c:layout>
                <c:manualLayout>
                  <c:x val="-5.0554484885193547E-2"/>
                  <c:y val="1.6099706744867926E-2"/>
                </c:manualLayout>
              </c:layout>
              <c:dLblPos val="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DB3-4352-BA25-A07277A6BCE2}"/>
                </c:ext>
              </c:extLst>
            </c:dLbl>
            <c:dLbl>
              <c:idx val="30"/>
              <c:layout>
                <c:manualLayout>
                  <c:x val="-5.4550488881197616E-2"/>
                  <c:y val="1.9032258064516021E-2"/>
                </c:manualLayout>
              </c:layout>
              <c:dLblPos val="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DB3-4352-BA25-A07277A6BCE2}"/>
                </c:ext>
              </c:extLst>
            </c:dLbl>
            <c:dLbl>
              <c:idx val="40"/>
              <c:layout>
                <c:manualLayout>
                  <c:x val="-5.2552486883195693E-2"/>
                  <c:y val="1.3167155425219833E-2"/>
                </c:manualLayout>
              </c:layout>
              <c:dLblPos val="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DB3-4352-BA25-A07277A6BCE2}"/>
                </c:ext>
              </c:extLst>
            </c:dLbl>
            <c:dLbl>
              <c:idx val="50"/>
              <c:layout>
                <c:manualLayout>
                  <c:x val="-1.3445633698238937E-16"/>
                  <c:y val="3.6295287136028816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EDB3-4352-BA25-A07277A6BC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separator>, </c:separato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f03ar!$A$5:$A$56</c:f>
              <c:numCache>
                <c:formatCode>General</c:formatCode>
                <c:ptCount val="51"/>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numCache>
            </c:numRef>
          </c:cat>
          <c:val>
            <c:numRef>
              <c:f>f03ar!$B$5:$B$56</c:f>
              <c:numCache>
                <c:formatCode>"$"#,##0</c:formatCode>
                <c:ptCount val="51"/>
                <c:pt idx="0">
                  <c:v>15804.2</c:v>
                </c:pt>
                <c:pt idx="1">
                  <c:v>17034.5</c:v>
                </c:pt>
                <c:pt idx="2">
                  <c:v>17575.8</c:v>
                </c:pt>
                <c:pt idx="3">
                  <c:v>17309.900000000001</c:v>
                </c:pt>
                <c:pt idx="4">
                  <c:v>17324.8</c:v>
                </c:pt>
                <c:pt idx="5">
                  <c:v>18081.5</c:v>
                </c:pt>
                <c:pt idx="6">
                  <c:v>18554.400000000001</c:v>
                </c:pt>
                <c:pt idx="7">
                  <c:v>18881.7</c:v>
                </c:pt>
                <c:pt idx="8">
                  <c:v>18141.400000000001</c:v>
                </c:pt>
                <c:pt idx="9">
                  <c:v>18580.3</c:v>
                </c:pt>
                <c:pt idx="10">
                  <c:v>18500.8</c:v>
                </c:pt>
                <c:pt idx="11">
                  <c:v>18762.3</c:v>
                </c:pt>
                <c:pt idx="12">
                  <c:v>18943.8</c:v>
                </c:pt>
                <c:pt idx="13">
                  <c:v>18209.099999999999</c:v>
                </c:pt>
                <c:pt idx="14">
                  <c:v>17655.5</c:v>
                </c:pt>
                <c:pt idx="15">
                  <c:v>16654.900000000001</c:v>
                </c:pt>
                <c:pt idx="16">
                  <c:v>16399.900000000001</c:v>
                </c:pt>
                <c:pt idx="17">
                  <c:v>16948.099999999999</c:v>
                </c:pt>
                <c:pt idx="18">
                  <c:v>17143.7</c:v>
                </c:pt>
                <c:pt idx="19">
                  <c:v>17638.900000000001</c:v>
                </c:pt>
                <c:pt idx="20">
                  <c:v>17609.099999999999</c:v>
                </c:pt>
                <c:pt idx="21">
                  <c:v>17770.3</c:v>
                </c:pt>
                <c:pt idx="22">
                  <c:v>18115.099999999999</c:v>
                </c:pt>
                <c:pt idx="23">
                  <c:v>17936.900000000001</c:v>
                </c:pt>
                <c:pt idx="24">
                  <c:v>17133</c:v>
                </c:pt>
                <c:pt idx="25">
                  <c:v>16463.099999999999</c:v>
                </c:pt>
                <c:pt idx="26">
                  <c:v>16314.5</c:v>
                </c:pt>
                <c:pt idx="27">
                  <c:v>17044.099999999999</c:v>
                </c:pt>
                <c:pt idx="28">
                  <c:v>18050</c:v>
                </c:pt>
                <c:pt idx="29">
                  <c:v>17773.7</c:v>
                </c:pt>
                <c:pt idx="30">
                  <c:v>18419.7</c:v>
                </c:pt>
                <c:pt idx="31">
                  <c:v>18880.5</c:v>
                </c:pt>
                <c:pt idx="32">
                  <c:v>19641</c:v>
                </c:pt>
                <c:pt idx="33">
                  <c:v>20158.3</c:v>
                </c:pt>
                <c:pt idx="34">
                  <c:v>19460.099999999999</c:v>
                </c:pt>
                <c:pt idx="35">
                  <c:v>19152.7</c:v>
                </c:pt>
                <c:pt idx="36">
                  <c:v>18532.3</c:v>
                </c:pt>
                <c:pt idx="37">
                  <c:v>18471.5</c:v>
                </c:pt>
                <c:pt idx="38">
                  <c:v>18581</c:v>
                </c:pt>
                <c:pt idx="39">
                  <c:v>18938.5</c:v>
                </c:pt>
                <c:pt idx="40">
                  <c:v>19043.2</c:v>
                </c:pt>
                <c:pt idx="41">
                  <c:v>18153.900000000001</c:v>
                </c:pt>
                <c:pt idx="42">
                  <c:v>17510.599999999999</c:v>
                </c:pt>
                <c:pt idx="43">
                  <c:v>16814</c:v>
                </c:pt>
                <c:pt idx="44">
                  <c:v>16692.3</c:v>
                </c:pt>
                <c:pt idx="45">
                  <c:v>16615.599999999999</c:v>
                </c:pt>
                <c:pt idx="46">
                  <c:v>16830.5</c:v>
                </c:pt>
                <c:pt idx="47">
                  <c:v>16697.400000000001</c:v>
                </c:pt>
                <c:pt idx="48">
                  <c:v>17969.3</c:v>
                </c:pt>
                <c:pt idx="49">
                  <c:v>18593.400000000001</c:v>
                </c:pt>
                <c:pt idx="50">
                  <c:v>18944</c:v>
                </c:pt>
              </c:numCache>
            </c:numRef>
          </c:val>
          <c:smooth val="0"/>
          <c:extLst xmlns:c16r2="http://schemas.microsoft.com/office/drawing/2015/06/chart">
            <c:ext xmlns:c16="http://schemas.microsoft.com/office/drawing/2014/chart" uri="{C3380CC4-5D6E-409C-BE32-E72D297353CC}">
              <c16:uniqueId val="{00000006-EDB3-4352-BA25-A07277A6BCE2}"/>
            </c:ext>
          </c:extLst>
        </c:ser>
        <c:ser>
          <c:idx val="1"/>
          <c:order val="1"/>
          <c:tx>
            <c:strRef>
              <c:f>f03ar!$C$4</c:f>
              <c:strCache>
                <c:ptCount val="1"/>
                <c:pt idx="0">
                  <c:v>Second
fifth</c:v>
                </c:pt>
              </c:strCache>
            </c:strRef>
          </c:tx>
          <c:spPr>
            <a:ln w="28575" cap="rnd">
              <a:solidFill>
                <a:schemeClr val="accent2"/>
              </a:solidFill>
              <a:round/>
            </a:ln>
            <a:effectLst/>
          </c:spPr>
          <c:marker>
            <c:symbol val="none"/>
          </c:marker>
          <c:dLbls>
            <c:delete val="1"/>
          </c:dLbls>
          <c:cat>
            <c:numRef>
              <c:f>f03ar!$A$5:$A$56</c:f>
              <c:numCache>
                <c:formatCode>General</c:formatCode>
                <c:ptCount val="51"/>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numCache>
            </c:numRef>
          </c:cat>
          <c:val>
            <c:numRef>
              <c:f>f03ar!$D$5:$D$56</c:f>
              <c:numCache>
                <c:formatCode>"$"#,##0</c:formatCode>
                <c:ptCount val="51"/>
                <c:pt idx="0">
                  <c:v>50797.4</c:v>
                </c:pt>
                <c:pt idx="1">
                  <c:v>53078.8</c:v>
                </c:pt>
                <c:pt idx="2">
                  <c:v>55543</c:v>
                </c:pt>
                <c:pt idx="3">
                  <c:v>55342</c:v>
                </c:pt>
                <c:pt idx="4">
                  <c:v>55178.3</c:v>
                </c:pt>
                <c:pt idx="5">
                  <c:v>57949.2</c:v>
                </c:pt>
                <c:pt idx="6">
                  <c:v>59050.7</c:v>
                </c:pt>
                <c:pt idx="7">
                  <c:v>58191.6</c:v>
                </c:pt>
                <c:pt idx="8">
                  <c:v>57024.7</c:v>
                </c:pt>
                <c:pt idx="9">
                  <c:v>58655.6</c:v>
                </c:pt>
                <c:pt idx="10">
                  <c:v>59478.2</c:v>
                </c:pt>
                <c:pt idx="11">
                  <c:v>61096.800000000003</c:v>
                </c:pt>
                <c:pt idx="12">
                  <c:v>61768</c:v>
                </c:pt>
                <c:pt idx="13">
                  <c:v>59881.7</c:v>
                </c:pt>
                <c:pt idx="14">
                  <c:v>58722.8</c:v>
                </c:pt>
                <c:pt idx="15">
                  <c:v>57701.3</c:v>
                </c:pt>
                <c:pt idx="16">
                  <c:v>58055.7</c:v>
                </c:pt>
                <c:pt idx="17">
                  <c:v>59869.2</c:v>
                </c:pt>
                <c:pt idx="18">
                  <c:v>60738.2</c:v>
                </c:pt>
                <c:pt idx="19">
                  <c:v>63095.8</c:v>
                </c:pt>
                <c:pt idx="20">
                  <c:v>63998.8</c:v>
                </c:pt>
                <c:pt idx="21">
                  <c:v>64396.6</c:v>
                </c:pt>
                <c:pt idx="22">
                  <c:v>65473.8</c:v>
                </c:pt>
                <c:pt idx="23">
                  <c:v>64432.800000000003</c:v>
                </c:pt>
                <c:pt idx="24">
                  <c:v>63102</c:v>
                </c:pt>
                <c:pt idx="25">
                  <c:v>62731.9</c:v>
                </c:pt>
                <c:pt idx="26">
                  <c:v>62092</c:v>
                </c:pt>
                <c:pt idx="27">
                  <c:v>63680.4</c:v>
                </c:pt>
                <c:pt idx="28">
                  <c:v>65113</c:v>
                </c:pt>
                <c:pt idx="29">
                  <c:v>66280.100000000006</c:v>
                </c:pt>
                <c:pt idx="30">
                  <c:v>68098.100000000006</c:v>
                </c:pt>
                <c:pt idx="31">
                  <c:v>70334</c:v>
                </c:pt>
                <c:pt idx="32">
                  <c:v>72062.7</c:v>
                </c:pt>
                <c:pt idx="33">
                  <c:v>72438.399999999994</c:v>
                </c:pt>
                <c:pt idx="34">
                  <c:v>71531</c:v>
                </c:pt>
                <c:pt idx="35">
                  <c:v>70873.2</c:v>
                </c:pt>
                <c:pt idx="36">
                  <c:v>70831.899999999994</c:v>
                </c:pt>
                <c:pt idx="37">
                  <c:v>70564.800000000003</c:v>
                </c:pt>
                <c:pt idx="38">
                  <c:v>70749.2</c:v>
                </c:pt>
                <c:pt idx="39">
                  <c:v>71279.8</c:v>
                </c:pt>
                <c:pt idx="40">
                  <c:v>72821</c:v>
                </c:pt>
                <c:pt idx="41">
                  <c:v>70284.899999999994</c:v>
                </c:pt>
                <c:pt idx="42">
                  <c:v>68611.8</c:v>
                </c:pt>
                <c:pt idx="43">
                  <c:v>67784.399999999994</c:v>
                </c:pt>
                <c:pt idx="44">
                  <c:v>66664.3</c:v>
                </c:pt>
                <c:pt idx="45">
                  <c:v>66813.3</c:v>
                </c:pt>
                <c:pt idx="46">
                  <c:v>68304.350000000006</c:v>
                </c:pt>
                <c:pt idx="47">
                  <c:v>69338.3</c:v>
                </c:pt>
                <c:pt idx="48">
                  <c:v>72945</c:v>
                </c:pt>
                <c:pt idx="49">
                  <c:v>74471.8</c:v>
                </c:pt>
                <c:pt idx="50">
                  <c:v>75840</c:v>
                </c:pt>
              </c:numCache>
            </c:numRef>
          </c:val>
          <c:smooth val="0"/>
          <c:extLst xmlns:c16r2="http://schemas.microsoft.com/office/drawing/2015/06/chart">
            <c:ext xmlns:c16="http://schemas.microsoft.com/office/drawing/2014/chart" uri="{C3380CC4-5D6E-409C-BE32-E72D297353CC}">
              <c16:uniqueId val="{00000007-EDB3-4352-BA25-A07277A6BCE2}"/>
            </c:ext>
          </c:extLst>
        </c:ser>
        <c:ser>
          <c:idx val="2"/>
          <c:order val="2"/>
          <c:tx>
            <c:strRef>
              <c:f>f03ar!$D$4</c:f>
              <c:strCache>
                <c:ptCount val="1"/>
                <c:pt idx="0">
                  <c:v>Third
fifth</c:v>
                </c:pt>
              </c:strCache>
            </c:strRef>
          </c:tx>
          <c:spPr>
            <a:ln w="28575" cap="rnd">
              <a:solidFill>
                <a:schemeClr val="accent3"/>
              </a:solidFill>
              <a:round/>
            </a:ln>
            <a:effectLst/>
          </c:spPr>
          <c:marker>
            <c:symbol val="none"/>
          </c:marker>
          <c:dLbls>
            <c:dLbl>
              <c:idx val="0"/>
              <c:layout>
                <c:manualLayout>
                  <c:x val="-2.4710030058123923E-2"/>
                  <c:y val="-4.5935607022736365E-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DB3-4352-BA25-A07277A6BCE2}"/>
                </c:ext>
              </c:extLst>
            </c:dLbl>
            <c:dLbl>
              <c:idx val="10"/>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EDB3-4352-BA25-A07277A6BCE2}"/>
                </c:ext>
              </c:extLst>
            </c:dLbl>
            <c:dLbl>
              <c:idx val="20"/>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EDB3-4352-BA25-A07277A6BCE2}"/>
                </c:ext>
              </c:extLst>
            </c:dLbl>
            <c:dLbl>
              <c:idx val="30"/>
              <c:layout>
                <c:manualLayout>
                  <c:x val="-4.6558480889189548E-2"/>
                  <c:y val="-1.90322580645162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EDB3-4352-BA25-A07277A6BCE2}"/>
                </c:ext>
              </c:extLst>
            </c:dLbl>
            <c:dLbl>
              <c:idx val="40"/>
              <c:layout>
                <c:manualLayout>
                  <c:x val="-4.6558244904701597E-2"/>
                  <c:y val="-1.023425774124275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1138782477365145E-2"/>
                      <c:h val="2.9266862170087973E-2"/>
                    </c:manualLayout>
                  </c15:layout>
                </c:ext>
                <c:ext xmlns:c16="http://schemas.microsoft.com/office/drawing/2014/chart" uri="{C3380CC4-5D6E-409C-BE32-E72D297353CC}">
                  <c16:uniqueId val="{0000000C-EDB3-4352-BA25-A07277A6BCE2}"/>
                </c:ext>
              </c:extLst>
            </c:dLbl>
            <c:dLbl>
              <c:idx val="50"/>
              <c:layout>
                <c:manualLayout>
                  <c:x val="-8.8368324588797027E-4"/>
                  <c:y val="-1.60997067448680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EDB3-4352-BA25-A07277A6BC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f03ar!$A$5:$A$56</c:f>
              <c:numCache>
                <c:formatCode>General</c:formatCode>
                <c:ptCount val="51"/>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numCache>
            </c:numRef>
          </c:cat>
          <c:val>
            <c:numRef>
              <c:f>f03ar!$D$5:$D$56</c:f>
              <c:numCache>
                <c:formatCode>"$"#,##0</c:formatCode>
                <c:ptCount val="51"/>
                <c:pt idx="0">
                  <c:v>50797.4</c:v>
                </c:pt>
                <c:pt idx="1">
                  <c:v>53078.8</c:v>
                </c:pt>
                <c:pt idx="2">
                  <c:v>55543</c:v>
                </c:pt>
                <c:pt idx="3">
                  <c:v>55342</c:v>
                </c:pt>
                <c:pt idx="4">
                  <c:v>55178.3</c:v>
                </c:pt>
                <c:pt idx="5">
                  <c:v>57949.2</c:v>
                </c:pt>
                <c:pt idx="6">
                  <c:v>59050.7</c:v>
                </c:pt>
                <c:pt idx="7">
                  <c:v>58191.6</c:v>
                </c:pt>
                <c:pt idx="8">
                  <c:v>57024.7</c:v>
                </c:pt>
                <c:pt idx="9">
                  <c:v>58655.6</c:v>
                </c:pt>
                <c:pt idx="10">
                  <c:v>59478.2</c:v>
                </c:pt>
                <c:pt idx="11">
                  <c:v>61096.800000000003</c:v>
                </c:pt>
                <c:pt idx="12">
                  <c:v>61768</c:v>
                </c:pt>
                <c:pt idx="13">
                  <c:v>59881.7</c:v>
                </c:pt>
                <c:pt idx="14">
                  <c:v>58722.8</c:v>
                </c:pt>
                <c:pt idx="15">
                  <c:v>57701.3</c:v>
                </c:pt>
                <c:pt idx="16">
                  <c:v>58055.7</c:v>
                </c:pt>
                <c:pt idx="17">
                  <c:v>59869.2</c:v>
                </c:pt>
                <c:pt idx="18">
                  <c:v>60738.2</c:v>
                </c:pt>
                <c:pt idx="19">
                  <c:v>63095.8</c:v>
                </c:pt>
                <c:pt idx="20">
                  <c:v>63998.8</c:v>
                </c:pt>
                <c:pt idx="21">
                  <c:v>64396.6</c:v>
                </c:pt>
                <c:pt idx="22">
                  <c:v>65473.8</c:v>
                </c:pt>
                <c:pt idx="23">
                  <c:v>64432.800000000003</c:v>
                </c:pt>
                <c:pt idx="24">
                  <c:v>63102</c:v>
                </c:pt>
                <c:pt idx="25">
                  <c:v>62731.9</c:v>
                </c:pt>
                <c:pt idx="26">
                  <c:v>62092</c:v>
                </c:pt>
                <c:pt idx="27">
                  <c:v>63680.4</c:v>
                </c:pt>
                <c:pt idx="28">
                  <c:v>65113</c:v>
                </c:pt>
                <c:pt idx="29">
                  <c:v>66280.100000000006</c:v>
                </c:pt>
                <c:pt idx="30">
                  <c:v>68098.100000000006</c:v>
                </c:pt>
                <c:pt idx="31">
                  <c:v>70334</c:v>
                </c:pt>
                <c:pt idx="32">
                  <c:v>72062.7</c:v>
                </c:pt>
                <c:pt idx="33">
                  <c:v>72438.399999999994</c:v>
                </c:pt>
                <c:pt idx="34">
                  <c:v>71531</c:v>
                </c:pt>
                <c:pt idx="35">
                  <c:v>70873.2</c:v>
                </c:pt>
                <c:pt idx="36">
                  <c:v>70831.899999999994</c:v>
                </c:pt>
                <c:pt idx="37">
                  <c:v>70564.800000000003</c:v>
                </c:pt>
                <c:pt idx="38">
                  <c:v>70749.2</c:v>
                </c:pt>
                <c:pt idx="39">
                  <c:v>71279.8</c:v>
                </c:pt>
                <c:pt idx="40">
                  <c:v>72821</c:v>
                </c:pt>
                <c:pt idx="41">
                  <c:v>70284.899999999994</c:v>
                </c:pt>
                <c:pt idx="42">
                  <c:v>68611.8</c:v>
                </c:pt>
                <c:pt idx="43">
                  <c:v>67784.399999999994</c:v>
                </c:pt>
                <c:pt idx="44">
                  <c:v>66664.3</c:v>
                </c:pt>
                <c:pt idx="45">
                  <c:v>66813.3</c:v>
                </c:pt>
                <c:pt idx="46">
                  <c:v>68304.350000000006</c:v>
                </c:pt>
                <c:pt idx="47">
                  <c:v>69338.3</c:v>
                </c:pt>
                <c:pt idx="48">
                  <c:v>72945</c:v>
                </c:pt>
                <c:pt idx="49">
                  <c:v>74471.8</c:v>
                </c:pt>
                <c:pt idx="50">
                  <c:v>75840</c:v>
                </c:pt>
              </c:numCache>
            </c:numRef>
          </c:val>
          <c:smooth val="0"/>
          <c:extLst xmlns:c16r2="http://schemas.microsoft.com/office/drawing/2015/06/chart">
            <c:ext xmlns:c16="http://schemas.microsoft.com/office/drawing/2014/chart" uri="{C3380CC4-5D6E-409C-BE32-E72D297353CC}">
              <c16:uniqueId val="{0000000E-EDB3-4352-BA25-A07277A6BCE2}"/>
            </c:ext>
          </c:extLst>
        </c:ser>
        <c:ser>
          <c:idx val="3"/>
          <c:order val="3"/>
          <c:tx>
            <c:strRef>
              <c:f>f03ar!$E$4</c:f>
              <c:strCache>
                <c:ptCount val="1"/>
                <c:pt idx="0">
                  <c:v>Fourth
fifth</c:v>
                </c:pt>
              </c:strCache>
            </c:strRef>
          </c:tx>
          <c:spPr>
            <a:ln w="28575" cap="rnd">
              <a:solidFill>
                <a:schemeClr val="accent4"/>
              </a:solidFill>
              <a:round/>
            </a:ln>
            <a:effectLst/>
          </c:spPr>
          <c:marker>
            <c:symbol val="none"/>
          </c:marker>
          <c:dLbls>
            <c:dLbl>
              <c:idx val="0"/>
              <c:layout>
                <c:manualLayout>
                  <c:x val="-2.2836522497394096E-2"/>
                  <c:y val="-4.80254924146212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EDB3-4352-BA25-A07277A6BCE2}"/>
                </c:ext>
              </c:extLst>
            </c:dLbl>
            <c:dLbl>
              <c:idx val="1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EDB3-4352-BA25-A07277A6BCE2}"/>
                </c:ext>
              </c:extLst>
            </c:dLbl>
            <c:dLbl>
              <c:idx val="2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EDB3-4352-BA25-A07277A6BCE2}"/>
                </c:ext>
              </c:extLst>
            </c:dLbl>
            <c:dLbl>
              <c:idx val="3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EDB3-4352-BA25-A07277A6BCE2}"/>
                </c:ext>
              </c:extLst>
            </c:dLbl>
            <c:dLbl>
              <c:idx val="4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EDB3-4352-BA25-A07277A6BCE2}"/>
                </c:ext>
              </c:extLst>
            </c:dLbl>
            <c:dLbl>
              <c:idx val="5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EDB3-4352-BA25-A07277A6BC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f03ar!$A$5:$A$56</c:f>
              <c:numCache>
                <c:formatCode>General</c:formatCode>
                <c:ptCount val="51"/>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numCache>
            </c:numRef>
          </c:cat>
          <c:val>
            <c:numRef>
              <c:f>f03ar!$E$5:$E$56</c:f>
              <c:numCache>
                <c:formatCode>"$"#,##0</c:formatCode>
                <c:ptCount val="51"/>
                <c:pt idx="0">
                  <c:v>68126.7</c:v>
                </c:pt>
                <c:pt idx="1">
                  <c:v>70986.3</c:v>
                </c:pt>
                <c:pt idx="2">
                  <c:v>74405.100000000006</c:v>
                </c:pt>
                <c:pt idx="3">
                  <c:v>74651.899999999994</c:v>
                </c:pt>
                <c:pt idx="4">
                  <c:v>74727.5</c:v>
                </c:pt>
                <c:pt idx="5">
                  <c:v>79136.2</c:v>
                </c:pt>
                <c:pt idx="6">
                  <c:v>80700.800000000003</c:v>
                </c:pt>
                <c:pt idx="7">
                  <c:v>79725.7</c:v>
                </c:pt>
                <c:pt idx="8">
                  <c:v>78078.2</c:v>
                </c:pt>
                <c:pt idx="9">
                  <c:v>80142.8</c:v>
                </c:pt>
                <c:pt idx="10">
                  <c:v>82047.100000000006</c:v>
                </c:pt>
                <c:pt idx="11">
                  <c:v>84178</c:v>
                </c:pt>
                <c:pt idx="12">
                  <c:v>85038.7</c:v>
                </c:pt>
                <c:pt idx="13">
                  <c:v>83078.3</c:v>
                </c:pt>
                <c:pt idx="14">
                  <c:v>82446.100000000006</c:v>
                </c:pt>
                <c:pt idx="15">
                  <c:v>81855.199999999997</c:v>
                </c:pt>
                <c:pt idx="16">
                  <c:v>82741.3</c:v>
                </c:pt>
                <c:pt idx="17">
                  <c:v>85612.4</c:v>
                </c:pt>
                <c:pt idx="18">
                  <c:v>87062.7</c:v>
                </c:pt>
                <c:pt idx="19">
                  <c:v>90153.600000000006</c:v>
                </c:pt>
                <c:pt idx="20">
                  <c:v>91595.5</c:v>
                </c:pt>
                <c:pt idx="21">
                  <c:v>92483.5</c:v>
                </c:pt>
                <c:pt idx="22">
                  <c:v>94198.8</c:v>
                </c:pt>
                <c:pt idx="23">
                  <c:v>92661.5</c:v>
                </c:pt>
                <c:pt idx="24">
                  <c:v>91520.8</c:v>
                </c:pt>
                <c:pt idx="25">
                  <c:v>91184.3</c:v>
                </c:pt>
                <c:pt idx="26">
                  <c:v>92044.1</c:v>
                </c:pt>
                <c:pt idx="27">
                  <c:v>94132.4</c:v>
                </c:pt>
                <c:pt idx="28">
                  <c:v>95268.4</c:v>
                </c:pt>
                <c:pt idx="29">
                  <c:v>96847.3</c:v>
                </c:pt>
                <c:pt idx="30">
                  <c:v>99856.3</c:v>
                </c:pt>
                <c:pt idx="31">
                  <c:v>103145</c:v>
                </c:pt>
                <c:pt idx="32">
                  <c:v>106362.2</c:v>
                </c:pt>
                <c:pt idx="33">
                  <c:v>106759.8</c:v>
                </c:pt>
                <c:pt idx="34">
                  <c:v>106379.1</c:v>
                </c:pt>
                <c:pt idx="35">
                  <c:v>105410.1</c:v>
                </c:pt>
                <c:pt idx="36">
                  <c:v>106500.3</c:v>
                </c:pt>
                <c:pt idx="37">
                  <c:v>105426.3</c:v>
                </c:pt>
                <c:pt idx="38">
                  <c:v>105814.9</c:v>
                </c:pt>
                <c:pt idx="39">
                  <c:v>107732.1</c:v>
                </c:pt>
                <c:pt idx="40">
                  <c:v>108893.8</c:v>
                </c:pt>
                <c:pt idx="41">
                  <c:v>105184.2</c:v>
                </c:pt>
                <c:pt idx="42">
                  <c:v>104179.2</c:v>
                </c:pt>
                <c:pt idx="43">
                  <c:v>103416.8</c:v>
                </c:pt>
                <c:pt idx="44">
                  <c:v>101835.9</c:v>
                </c:pt>
                <c:pt idx="45">
                  <c:v>102121.8</c:v>
                </c:pt>
                <c:pt idx="46">
                  <c:v>104067.6</c:v>
                </c:pt>
                <c:pt idx="47">
                  <c:v>106874.9</c:v>
                </c:pt>
                <c:pt idx="48">
                  <c:v>111245.7</c:v>
                </c:pt>
                <c:pt idx="49">
                  <c:v>113641.5</c:v>
                </c:pt>
                <c:pt idx="50">
                  <c:v>115834</c:v>
                </c:pt>
              </c:numCache>
            </c:numRef>
          </c:val>
          <c:smooth val="0"/>
          <c:extLst xmlns:c16r2="http://schemas.microsoft.com/office/drawing/2015/06/chart">
            <c:ext xmlns:c16="http://schemas.microsoft.com/office/drawing/2014/chart" uri="{C3380CC4-5D6E-409C-BE32-E72D297353CC}">
              <c16:uniqueId val="{00000015-EDB3-4352-BA25-A07277A6BCE2}"/>
            </c:ext>
          </c:extLst>
        </c:ser>
        <c:ser>
          <c:idx val="4"/>
          <c:order val="4"/>
          <c:tx>
            <c:strRef>
              <c:f>f03ar!$F$4</c:f>
              <c:strCache>
                <c:ptCount val="1"/>
                <c:pt idx="0">
                  <c:v>Highest
fifth</c:v>
                </c:pt>
              </c:strCache>
            </c:strRef>
          </c:tx>
          <c:spPr>
            <a:ln w="28575" cap="rnd">
              <a:solidFill>
                <a:schemeClr val="accent5"/>
              </a:solidFill>
              <a:round/>
            </a:ln>
            <a:effectLst/>
          </c:spPr>
          <c:marker>
            <c:symbol val="none"/>
          </c:marker>
          <c:dLbls>
            <c:dLbl>
              <c:idx val="0"/>
              <c:layout>
                <c:manualLayout>
                  <c:x val="-2.9143819893800403E-2"/>
                  <c:y val="-4.8025492414621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EDB3-4352-BA25-A07277A6BCE2}"/>
                </c:ext>
              </c:extLst>
            </c:dLbl>
            <c:dLbl>
              <c:idx val="1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EDB3-4352-BA25-A07277A6BCE2}"/>
                </c:ext>
              </c:extLst>
            </c:dLbl>
            <c:dLbl>
              <c:idx val="2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EDB3-4352-BA25-A07277A6BCE2}"/>
                </c:ext>
              </c:extLst>
            </c:dLbl>
            <c:dLbl>
              <c:idx val="3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EDB3-4352-BA25-A07277A6BCE2}"/>
                </c:ext>
              </c:extLst>
            </c:dLbl>
            <c:dLbl>
              <c:idx val="4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EDB3-4352-BA25-A07277A6BCE2}"/>
                </c:ext>
              </c:extLst>
            </c:dLbl>
            <c:dLbl>
              <c:idx val="5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EDB3-4352-BA25-A07277A6BC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f03ar!$A$5:$A$56</c:f>
              <c:numCache>
                <c:formatCode>General</c:formatCode>
                <c:ptCount val="51"/>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numCache>
            </c:numRef>
          </c:cat>
          <c:val>
            <c:numRef>
              <c:f>f03ar!$F$5:$F$56</c:f>
              <c:numCache>
                <c:formatCode>"$"#,##0</c:formatCode>
                <c:ptCount val="51"/>
                <c:pt idx="0">
                  <c:v>120294.7</c:v>
                </c:pt>
                <c:pt idx="1">
                  <c:v>121297.2</c:v>
                </c:pt>
                <c:pt idx="2">
                  <c:v>127428.9</c:v>
                </c:pt>
                <c:pt idx="3">
                  <c:v>128372.5</c:v>
                </c:pt>
                <c:pt idx="4">
                  <c:v>128709.8</c:v>
                </c:pt>
                <c:pt idx="5">
                  <c:v>137248.29999999999</c:v>
                </c:pt>
                <c:pt idx="6">
                  <c:v>138460.79999999999</c:v>
                </c:pt>
                <c:pt idx="7">
                  <c:v>134338.79999999999</c:v>
                </c:pt>
                <c:pt idx="8">
                  <c:v>131576</c:v>
                </c:pt>
                <c:pt idx="9">
                  <c:v>134885.9</c:v>
                </c:pt>
                <c:pt idx="10">
                  <c:v>138222</c:v>
                </c:pt>
                <c:pt idx="11">
                  <c:v>142840.5</c:v>
                </c:pt>
                <c:pt idx="12">
                  <c:v>145859.20000000001</c:v>
                </c:pt>
                <c:pt idx="13">
                  <c:v>139878.29999999999</c:v>
                </c:pt>
                <c:pt idx="14">
                  <c:v>138334.9</c:v>
                </c:pt>
                <c:pt idx="15">
                  <c:v>141441</c:v>
                </c:pt>
                <c:pt idx="16">
                  <c:v>143465.79999999999</c:v>
                </c:pt>
                <c:pt idx="17">
                  <c:v>148791.9</c:v>
                </c:pt>
                <c:pt idx="18">
                  <c:v>154724.6</c:v>
                </c:pt>
                <c:pt idx="19">
                  <c:v>162381.5</c:v>
                </c:pt>
                <c:pt idx="20">
                  <c:v>167393.1</c:v>
                </c:pt>
                <c:pt idx="21">
                  <c:v>169692</c:v>
                </c:pt>
                <c:pt idx="22">
                  <c:v>177366.6</c:v>
                </c:pt>
                <c:pt idx="23">
                  <c:v>172207.4</c:v>
                </c:pt>
                <c:pt idx="24">
                  <c:v>168144</c:v>
                </c:pt>
                <c:pt idx="25">
                  <c:v>169683.7</c:v>
                </c:pt>
                <c:pt idx="26">
                  <c:v>185972.8</c:v>
                </c:pt>
                <c:pt idx="27">
                  <c:v>189702.2</c:v>
                </c:pt>
                <c:pt idx="28">
                  <c:v>191400.5</c:v>
                </c:pt>
                <c:pt idx="29">
                  <c:v>196071.5</c:v>
                </c:pt>
                <c:pt idx="30">
                  <c:v>205149.7</c:v>
                </c:pt>
                <c:pt idx="31">
                  <c:v>212298.1</c:v>
                </c:pt>
                <c:pt idx="32">
                  <c:v>217990.3</c:v>
                </c:pt>
                <c:pt idx="33">
                  <c:v>223992.7</c:v>
                </c:pt>
                <c:pt idx="34">
                  <c:v>221574.3</c:v>
                </c:pt>
                <c:pt idx="35">
                  <c:v>217663.1</c:v>
                </c:pt>
                <c:pt idx="36">
                  <c:v>218205.9</c:v>
                </c:pt>
                <c:pt idx="37">
                  <c:v>219413.8</c:v>
                </c:pt>
                <c:pt idx="38">
                  <c:v>221824.4</c:v>
                </c:pt>
                <c:pt idx="39">
                  <c:v>228384.3</c:v>
                </c:pt>
                <c:pt idx="40">
                  <c:v>221066.9</c:v>
                </c:pt>
                <c:pt idx="41">
                  <c:v>217307.6</c:v>
                </c:pt>
                <c:pt idx="42">
                  <c:v>217019.2</c:v>
                </c:pt>
                <c:pt idx="43">
                  <c:v>210831.2</c:v>
                </c:pt>
                <c:pt idx="44">
                  <c:v>216198</c:v>
                </c:pt>
                <c:pt idx="45">
                  <c:v>216663.1</c:v>
                </c:pt>
                <c:pt idx="46">
                  <c:v>223010.5</c:v>
                </c:pt>
                <c:pt idx="47">
                  <c:v>224934.2</c:v>
                </c:pt>
                <c:pt idx="48">
                  <c:v>233091.8</c:v>
                </c:pt>
                <c:pt idx="49">
                  <c:v>244636.2</c:v>
                </c:pt>
                <c:pt idx="50">
                  <c:v>245039</c:v>
                </c:pt>
              </c:numCache>
            </c:numRef>
          </c:val>
          <c:smooth val="0"/>
          <c:extLst xmlns:c16r2="http://schemas.microsoft.com/office/drawing/2015/06/chart">
            <c:ext xmlns:c16="http://schemas.microsoft.com/office/drawing/2014/chart" uri="{C3380CC4-5D6E-409C-BE32-E72D297353CC}">
              <c16:uniqueId val="{0000001C-EDB3-4352-BA25-A07277A6BCE2}"/>
            </c:ext>
          </c:extLst>
        </c:ser>
        <c:ser>
          <c:idx val="5"/>
          <c:order val="5"/>
          <c:tx>
            <c:strRef>
              <c:f>f03ar!$G$4</c:f>
              <c:strCache>
                <c:ptCount val="1"/>
                <c:pt idx="0">
                  <c:v>Top 5
percent</c:v>
                </c:pt>
              </c:strCache>
            </c:strRef>
          </c:tx>
          <c:spPr>
            <a:ln w="28575" cap="rnd">
              <a:solidFill>
                <a:schemeClr val="accent6"/>
              </a:solidFill>
              <a:round/>
            </a:ln>
            <a:effectLst/>
          </c:spPr>
          <c:marker>
            <c:symbol val="none"/>
          </c:marker>
          <c:dLbls>
            <c:dLbl>
              <c:idx val="0"/>
              <c:layout/>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EDB3-4352-BA25-A07277A6BCE2}"/>
                </c:ext>
              </c:extLst>
            </c:dLbl>
            <c:dLbl>
              <c:idx val="10"/>
              <c:layout/>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EDB3-4352-BA25-A07277A6BCE2}"/>
                </c:ext>
              </c:extLst>
            </c:dLbl>
            <c:dLbl>
              <c:idx val="21"/>
              <c:layout/>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EDB3-4352-BA25-A07277A6BCE2}"/>
                </c:ext>
              </c:extLst>
            </c:dLbl>
            <c:dLbl>
              <c:idx val="30"/>
              <c:layout/>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EDB3-4352-BA25-A07277A6BCE2}"/>
                </c:ext>
              </c:extLst>
            </c:dLbl>
            <c:dLbl>
              <c:idx val="40"/>
              <c:layout/>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EDB3-4352-BA25-A07277A6BCE2}"/>
                </c:ext>
              </c:extLst>
            </c:dLbl>
            <c:dLbl>
              <c:idx val="4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EDB3-4352-BA25-A07277A6BCE2}"/>
                </c:ext>
              </c:extLst>
            </c:dLbl>
            <c:dLbl>
              <c:idx val="50"/>
              <c:layout/>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EDB3-4352-BA25-A07277A6BCE2}"/>
                </c:ext>
              </c:extLst>
            </c:dLbl>
            <c:dLbl>
              <c:idx val="51"/>
              <c:dLblPos val="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EDB3-4352-BA25-A07277A6BC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eparator>, </c:separator>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f03ar!$A$5:$A$56</c:f>
              <c:numCache>
                <c:formatCode>General</c:formatCode>
                <c:ptCount val="51"/>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numCache>
            </c:numRef>
          </c:cat>
          <c:val>
            <c:numRef>
              <c:f>f03ar!$G$5:$G$56</c:f>
              <c:numCache>
                <c:formatCode>"$"#,##0</c:formatCode>
                <c:ptCount val="51"/>
                <c:pt idx="0">
                  <c:v>190326.1</c:v>
                </c:pt>
                <c:pt idx="1">
                  <c:v>186983.1</c:v>
                </c:pt>
                <c:pt idx="2">
                  <c:v>195722.5</c:v>
                </c:pt>
                <c:pt idx="3">
                  <c:v>195476.7</c:v>
                </c:pt>
                <c:pt idx="4">
                  <c:v>196249.8</c:v>
                </c:pt>
                <c:pt idx="5">
                  <c:v>210409.9</c:v>
                </c:pt>
                <c:pt idx="6">
                  <c:v>208959.7</c:v>
                </c:pt>
                <c:pt idx="7">
                  <c:v>195947</c:v>
                </c:pt>
                <c:pt idx="8">
                  <c:v>193012.5</c:v>
                </c:pt>
                <c:pt idx="9">
                  <c:v>197418.7</c:v>
                </c:pt>
                <c:pt idx="10">
                  <c:v>201506</c:v>
                </c:pt>
                <c:pt idx="11">
                  <c:v>209317.8</c:v>
                </c:pt>
                <c:pt idx="12">
                  <c:v>215905.2</c:v>
                </c:pt>
                <c:pt idx="13">
                  <c:v>198848.2</c:v>
                </c:pt>
                <c:pt idx="14">
                  <c:v>193299.8</c:v>
                </c:pt>
                <c:pt idx="15">
                  <c:v>202365.6</c:v>
                </c:pt>
                <c:pt idx="16">
                  <c:v>206849.7</c:v>
                </c:pt>
                <c:pt idx="17">
                  <c:v>215126.3</c:v>
                </c:pt>
                <c:pt idx="18">
                  <c:v>231220.8</c:v>
                </c:pt>
                <c:pt idx="19">
                  <c:v>246587</c:v>
                </c:pt>
                <c:pt idx="20">
                  <c:v>262043.8</c:v>
                </c:pt>
                <c:pt idx="21">
                  <c:v>265138.2</c:v>
                </c:pt>
                <c:pt idx="22">
                  <c:v>284125.8</c:v>
                </c:pt>
                <c:pt idx="23">
                  <c:v>270200.90000000002</c:v>
                </c:pt>
                <c:pt idx="24">
                  <c:v>260175.2</c:v>
                </c:pt>
                <c:pt idx="25">
                  <c:v>267155.5</c:v>
                </c:pt>
                <c:pt idx="26">
                  <c:v>320983.40000000002</c:v>
                </c:pt>
                <c:pt idx="27">
                  <c:v>325451.3</c:v>
                </c:pt>
                <c:pt idx="28">
                  <c:v>328253.59999999998</c:v>
                </c:pt>
                <c:pt idx="29">
                  <c:v>339235.4</c:v>
                </c:pt>
                <c:pt idx="30">
                  <c:v>359046</c:v>
                </c:pt>
                <c:pt idx="31">
                  <c:v>371581.3</c:v>
                </c:pt>
                <c:pt idx="32">
                  <c:v>375854.7</c:v>
                </c:pt>
                <c:pt idx="33">
                  <c:v>396918.7</c:v>
                </c:pt>
                <c:pt idx="34">
                  <c:v>389052.8</c:v>
                </c:pt>
                <c:pt idx="35">
                  <c:v>380935.6</c:v>
                </c:pt>
                <c:pt idx="36">
                  <c:v>376053.2</c:v>
                </c:pt>
                <c:pt idx="37">
                  <c:v>382252.79999999999</c:v>
                </c:pt>
                <c:pt idx="38">
                  <c:v>388349.9</c:v>
                </c:pt>
                <c:pt idx="39">
                  <c:v>404268.79999999999</c:v>
                </c:pt>
                <c:pt idx="40">
                  <c:v>375243.3</c:v>
                </c:pt>
                <c:pt idx="41">
                  <c:v>373130</c:v>
                </c:pt>
                <c:pt idx="42">
                  <c:v>372250.3</c:v>
                </c:pt>
                <c:pt idx="43">
                  <c:v>352522.6</c:v>
                </c:pt>
                <c:pt idx="44">
                  <c:v>376325.8</c:v>
                </c:pt>
                <c:pt idx="45">
                  <c:v>376871.2</c:v>
                </c:pt>
                <c:pt idx="46">
                  <c:v>384670</c:v>
                </c:pt>
                <c:pt idx="47">
                  <c:v>383579.3</c:v>
                </c:pt>
                <c:pt idx="48">
                  <c:v>400244.4</c:v>
                </c:pt>
                <c:pt idx="49">
                  <c:v>426059.7</c:v>
                </c:pt>
                <c:pt idx="50">
                  <c:v>416639</c:v>
                </c:pt>
              </c:numCache>
            </c:numRef>
          </c:val>
          <c:smooth val="0"/>
          <c:extLst xmlns:c16r2="http://schemas.microsoft.com/office/drawing/2015/06/chart">
            <c:ext xmlns:c16="http://schemas.microsoft.com/office/drawing/2014/chart" uri="{C3380CC4-5D6E-409C-BE32-E72D297353CC}">
              <c16:uniqueId val="{00000025-EDB3-4352-BA25-A07277A6BCE2}"/>
            </c:ext>
          </c:extLst>
        </c:ser>
        <c:dLbls>
          <c:dLblPos val="t"/>
          <c:showLegendKey val="0"/>
          <c:showVal val="1"/>
          <c:showCatName val="0"/>
          <c:showSerName val="0"/>
          <c:showPercent val="0"/>
          <c:showBubbleSize val="0"/>
        </c:dLbls>
        <c:marker val="1"/>
        <c:smooth val="0"/>
        <c:axId val="143042432"/>
        <c:axId val="143043968"/>
      </c:lineChart>
      <c:catAx>
        <c:axId val="14304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43968"/>
        <c:crosses val="autoZero"/>
        <c:auto val="1"/>
        <c:lblAlgn val="ctr"/>
        <c:lblOffset val="100"/>
        <c:noMultiLvlLbl val="0"/>
      </c:catAx>
      <c:valAx>
        <c:axId val="1430439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42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f03ar!$A$117</c:f>
              <c:strCache>
                <c:ptCount val="1"/>
                <c:pt idx="0">
                  <c:v>1997</c:v>
                </c:pt>
              </c:strCache>
            </c:strRef>
          </c:tx>
          <c:spPr>
            <a:solidFill>
              <a:schemeClr val="accent1"/>
            </a:solidFill>
            <a:ln>
              <a:noFill/>
            </a:ln>
            <a:effectLst/>
          </c:spPr>
          <c:invertIfNegative val="0"/>
          <c:dLbls>
            <c:dLbl>
              <c:idx val="4"/>
              <c:layout>
                <c:manualLayout>
                  <c:x val="-2.4623968006358632E-2"/>
                  <c:y val="-9.4482181107015731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864-4A83-AD5D-ECF31D1D5B1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f03ar!$B$116:$F$116</c:f>
              <c:strCache>
                <c:ptCount val="5"/>
                <c:pt idx="0">
                  <c:v>Lowest 20%</c:v>
                </c:pt>
                <c:pt idx="1">
                  <c:v>Second 20%</c:v>
                </c:pt>
                <c:pt idx="2">
                  <c:v>Third 20%</c:v>
                </c:pt>
                <c:pt idx="3">
                  <c:v>Fourth 20%</c:v>
                </c:pt>
                <c:pt idx="4">
                  <c:v>Highest 20%</c:v>
                </c:pt>
              </c:strCache>
            </c:strRef>
          </c:cat>
          <c:val>
            <c:numRef>
              <c:f>f03ar!$B$117:$F$117</c:f>
              <c:numCache>
                <c:formatCode>"$"#,##0</c:formatCode>
                <c:ptCount val="5"/>
                <c:pt idx="0">
                  <c:v>18419.7</c:v>
                </c:pt>
                <c:pt idx="1">
                  <c:v>43161.1</c:v>
                </c:pt>
                <c:pt idx="2">
                  <c:v>68098.100000000006</c:v>
                </c:pt>
                <c:pt idx="3">
                  <c:v>99856.3</c:v>
                </c:pt>
                <c:pt idx="4">
                  <c:v>205149.7</c:v>
                </c:pt>
              </c:numCache>
            </c:numRef>
          </c:val>
          <c:extLst xmlns:c16r2="http://schemas.microsoft.com/office/drawing/2015/06/chart">
            <c:ext xmlns:c16="http://schemas.microsoft.com/office/drawing/2014/chart" uri="{C3380CC4-5D6E-409C-BE32-E72D297353CC}">
              <c16:uniqueId val="{00000001-5864-4A83-AD5D-ECF31D1D5B14}"/>
            </c:ext>
          </c:extLst>
        </c:ser>
        <c:ser>
          <c:idx val="1"/>
          <c:order val="1"/>
          <c:tx>
            <c:strRef>
              <c:f>f03ar!$A$118</c:f>
              <c:strCache>
                <c:ptCount val="1"/>
                <c:pt idx="0">
                  <c:v>2007</c:v>
                </c:pt>
              </c:strCache>
            </c:strRef>
          </c:tx>
          <c:spPr>
            <a:solidFill>
              <a:schemeClr val="accent2"/>
            </a:solidFill>
            <a:ln>
              <a:noFill/>
            </a:ln>
            <a:effectLst/>
          </c:spPr>
          <c:invertIfNegative val="0"/>
          <c:cat>
            <c:strRef>
              <c:f>f03ar!$B$116:$F$116</c:f>
              <c:strCache>
                <c:ptCount val="5"/>
                <c:pt idx="0">
                  <c:v>Lowest 20%</c:v>
                </c:pt>
                <c:pt idx="1">
                  <c:v>Second 20%</c:v>
                </c:pt>
                <c:pt idx="2">
                  <c:v>Third 20%</c:v>
                </c:pt>
                <c:pt idx="3">
                  <c:v>Fourth 20%</c:v>
                </c:pt>
                <c:pt idx="4">
                  <c:v>Highest 20%</c:v>
                </c:pt>
              </c:strCache>
            </c:strRef>
          </c:cat>
          <c:val>
            <c:numRef>
              <c:f>f03ar!$B$118:$F$118</c:f>
              <c:numCache>
                <c:formatCode>"$"#,##0</c:formatCode>
                <c:ptCount val="5"/>
                <c:pt idx="0">
                  <c:v>19043.2</c:v>
                </c:pt>
                <c:pt idx="1">
                  <c:v>45396.4</c:v>
                </c:pt>
                <c:pt idx="2">
                  <c:v>72821</c:v>
                </c:pt>
                <c:pt idx="3">
                  <c:v>108893.8</c:v>
                </c:pt>
                <c:pt idx="4">
                  <c:v>221066.9</c:v>
                </c:pt>
              </c:numCache>
            </c:numRef>
          </c:val>
          <c:extLst xmlns:c16r2="http://schemas.microsoft.com/office/drawing/2015/06/chart">
            <c:ext xmlns:c16="http://schemas.microsoft.com/office/drawing/2014/chart" uri="{C3380CC4-5D6E-409C-BE32-E72D297353CC}">
              <c16:uniqueId val="{00000002-5864-4A83-AD5D-ECF31D1D5B14}"/>
            </c:ext>
          </c:extLst>
        </c:ser>
        <c:ser>
          <c:idx val="2"/>
          <c:order val="2"/>
          <c:tx>
            <c:strRef>
              <c:f>f03ar!$A$119</c:f>
              <c:strCache>
                <c:ptCount val="1"/>
                <c:pt idx="0">
                  <c:v>2017</c:v>
                </c:pt>
              </c:strCache>
            </c:strRef>
          </c:tx>
          <c:spPr>
            <a:solidFill>
              <a:schemeClr val="accent3"/>
            </a:solidFill>
            <a:ln>
              <a:noFill/>
            </a:ln>
            <a:effectLst/>
          </c:spPr>
          <c:invertIfNegative val="0"/>
          <c:dLbls>
            <c:dLbl>
              <c:idx val="0"/>
              <c:layout>
                <c:manualLayout>
                  <c:x val="1.698204690093684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864-4A83-AD5D-ECF31D1D5B14}"/>
                </c:ext>
              </c:extLst>
            </c:dLbl>
            <c:dLbl>
              <c:idx val="1"/>
              <c:layout>
                <c:manualLayout>
                  <c:x val="2.0378456281124217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864-4A83-AD5D-ECF31D1D5B14}"/>
                </c:ext>
              </c:extLst>
            </c:dLbl>
            <c:dLbl>
              <c:idx val="2"/>
              <c:layout>
                <c:manualLayout>
                  <c:x val="1.5283842210843087E-2"/>
                  <c:y val="-6.9286132412497484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864-4A83-AD5D-ECF31D1D5B14}"/>
                </c:ext>
              </c:extLst>
            </c:dLbl>
            <c:dLbl>
              <c:idx val="3"/>
              <c:layout>
                <c:manualLayout>
                  <c:x val="1.868025159103046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864-4A83-AD5D-ECF31D1D5B1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f03ar!$B$116:$F$116</c:f>
              <c:strCache>
                <c:ptCount val="5"/>
                <c:pt idx="0">
                  <c:v>Lowest 20%</c:v>
                </c:pt>
                <c:pt idx="1">
                  <c:v>Second 20%</c:v>
                </c:pt>
                <c:pt idx="2">
                  <c:v>Third 20%</c:v>
                </c:pt>
                <c:pt idx="3">
                  <c:v>Fourth 20%</c:v>
                </c:pt>
                <c:pt idx="4">
                  <c:v>Highest 20%</c:v>
                </c:pt>
              </c:strCache>
            </c:strRef>
          </c:cat>
          <c:val>
            <c:numRef>
              <c:f>f03ar!$B$119:$F$119</c:f>
              <c:numCache>
                <c:formatCode>"$"#,##0</c:formatCode>
                <c:ptCount val="5"/>
                <c:pt idx="0">
                  <c:v>18944</c:v>
                </c:pt>
                <c:pt idx="1">
                  <c:v>46346</c:v>
                </c:pt>
                <c:pt idx="2">
                  <c:v>75840</c:v>
                </c:pt>
                <c:pt idx="3">
                  <c:v>115834</c:v>
                </c:pt>
                <c:pt idx="4">
                  <c:v>245039</c:v>
                </c:pt>
              </c:numCache>
            </c:numRef>
          </c:val>
          <c:extLst xmlns:c16r2="http://schemas.microsoft.com/office/drawing/2015/06/chart">
            <c:ext xmlns:c16="http://schemas.microsoft.com/office/drawing/2014/chart" uri="{C3380CC4-5D6E-409C-BE32-E72D297353CC}">
              <c16:uniqueId val="{00000007-5864-4A83-AD5D-ECF31D1D5B14}"/>
            </c:ext>
          </c:extLst>
        </c:ser>
        <c:dLbls>
          <c:showLegendKey val="0"/>
          <c:showVal val="0"/>
          <c:showCatName val="0"/>
          <c:showSerName val="0"/>
          <c:showPercent val="0"/>
          <c:showBubbleSize val="0"/>
        </c:dLbls>
        <c:gapWidth val="219"/>
        <c:overlap val="-27"/>
        <c:axId val="143334400"/>
        <c:axId val="143344384"/>
      </c:barChart>
      <c:catAx>
        <c:axId val="14333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3344384"/>
        <c:crosses val="autoZero"/>
        <c:auto val="1"/>
        <c:lblAlgn val="ctr"/>
        <c:lblOffset val="100"/>
        <c:noMultiLvlLbl val="0"/>
      </c:catAx>
      <c:valAx>
        <c:axId val="143344384"/>
        <c:scaling>
          <c:orientation val="minMax"/>
          <c:max val="26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3344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1981437102971E-2"/>
          <c:y val="1.6023347301450726E-2"/>
          <c:w val="0.94952299440830767"/>
          <c:h val="0.87610362605708869"/>
        </c:manualLayout>
      </c:layout>
      <c:lineChart>
        <c:grouping val="standard"/>
        <c:varyColors val="0"/>
        <c:ser>
          <c:idx val="0"/>
          <c:order val="0"/>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26D-4D2D-9DA6-95F37320E123}"/>
                </c:ext>
              </c:extLst>
            </c:dLbl>
            <c:dLbl>
              <c:idx val="98"/>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26D-4D2D-9DA6-95F37320E123}"/>
                </c:ext>
              </c:extLst>
            </c:dLbl>
            <c:dLbl>
              <c:idx val="196"/>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26D-4D2D-9DA6-95F37320E123}"/>
                </c:ext>
              </c:extLst>
            </c:dLbl>
            <c:dLbl>
              <c:idx val="303"/>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26D-4D2D-9DA6-95F37320E123}"/>
                </c:ext>
              </c:extLst>
            </c:dLbl>
            <c:dLbl>
              <c:idx val="339"/>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26D-4D2D-9DA6-95F37320E123}"/>
                </c:ext>
              </c:extLst>
            </c:dLbl>
            <c:dLbl>
              <c:idx val="431"/>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26D-4D2D-9DA6-95F37320E123}"/>
                </c:ext>
              </c:extLst>
            </c:dLbl>
            <c:dLbl>
              <c:idx val="558"/>
              <c:layout>
                <c:manualLayout>
                  <c:x val="-2.7207340775441159E-2"/>
                  <c:y val="2.54166666666664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626D-4D2D-9DA6-95F37320E123}"/>
                </c:ext>
              </c:extLst>
            </c:dLbl>
            <c:dLbl>
              <c:idx val="619"/>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26D-4D2D-9DA6-95F37320E123}"/>
                </c:ext>
              </c:extLst>
            </c:dLbl>
            <c:dLbl>
              <c:idx val="648"/>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626D-4D2D-9DA6-95F37320E123}"/>
                </c:ext>
              </c:extLst>
            </c:dLbl>
            <c:dLbl>
              <c:idx val="717"/>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26D-4D2D-9DA6-95F37320E1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'FRED Graph'!$A$12:$A$730</c:f>
              <c:numCache>
                <c:formatCode>yyyy\-mm\-dd</c:formatCode>
                <c:ptCount val="719"/>
                <c:pt idx="0">
                  <c:v>21551</c:v>
                </c:pt>
                <c:pt idx="1">
                  <c:v>21582</c:v>
                </c:pt>
                <c:pt idx="2">
                  <c:v>21610</c:v>
                </c:pt>
                <c:pt idx="3">
                  <c:v>21641</c:v>
                </c:pt>
                <c:pt idx="4">
                  <c:v>21671</c:v>
                </c:pt>
                <c:pt idx="5">
                  <c:v>21702</c:v>
                </c:pt>
                <c:pt idx="6">
                  <c:v>21732</c:v>
                </c:pt>
                <c:pt idx="7">
                  <c:v>21763</c:v>
                </c:pt>
                <c:pt idx="8">
                  <c:v>21794</c:v>
                </c:pt>
                <c:pt idx="9">
                  <c:v>21824</c:v>
                </c:pt>
                <c:pt idx="10">
                  <c:v>21855</c:v>
                </c:pt>
                <c:pt idx="11">
                  <c:v>21885</c:v>
                </c:pt>
                <c:pt idx="12">
                  <c:v>21916</c:v>
                </c:pt>
                <c:pt idx="13">
                  <c:v>21947</c:v>
                </c:pt>
                <c:pt idx="14">
                  <c:v>21976</c:v>
                </c:pt>
                <c:pt idx="15">
                  <c:v>22007</c:v>
                </c:pt>
                <c:pt idx="16">
                  <c:v>22037</c:v>
                </c:pt>
                <c:pt idx="17">
                  <c:v>22068</c:v>
                </c:pt>
                <c:pt idx="18">
                  <c:v>22098</c:v>
                </c:pt>
                <c:pt idx="19">
                  <c:v>22129</c:v>
                </c:pt>
                <c:pt idx="20">
                  <c:v>22160</c:v>
                </c:pt>
                <c:pt idx="21">
                  <c:v>22190</c:v>
                </c:pt>
                <c:pt idx="22">
                  <c:v>22221</c:v>
                </c:pt>
                <c:pt idx="23">
                  <c:v>22251</c:v>
                </c:pt>
                <c:pt idx="24">
                  <c:v>22282</c:v>
                </c:pt>
                <c:pt idx="25">
                  <c:v>22313</c:v>
                </c:pt>
                <c:pt idx="26">
                  <c:v>22341</c:v>
                </c:pt>
                <c:pt idx="27">
                  <c:v>22372</c:v>
                </c:pt>
                <c:pt idx="28">
                  <c:v>22402</c:v>
                </c:pt>
                <c:pt idx="29">
                  <c:v>22433</c:v>
                </c:pt>
                <c:pt idx="30">
                  <c:v>22463</c:v>
                </c:pt>
                <c:pt idx="31">
                  <c:v>22494</c:v>
                </c:pt>
                <c:pt idx="32">
                  <c:v>22525</c:v>
                </c:pt>
                <c:pt idx="33">
                  <c:v>22555</c:v>
                </c:pt>
                <c:pt idx="34">
                  <c:v>22586</c:v>
                </c:pt>
                <c:pt idx="35">
                  <c:v>22616</c:v>
                </c:pt>
                <c:pt idx="36">
                  <c:v>22647</c:v>
                </c:pt>
                <c:pt idx="37">
                  <c:v>22678</c:v>
                </c:pt>
                <c:pt idx="38">
                  <c:v>22706</c:v>
                </c:pt>
                <c:pt idx="39">
                  <c:v>22737</c:v>
                </c:pt>
                <c:pt idx="40">
                  <c:v>22767</c:v>
                </c:pt>
                <c:pt idx="41">
                  <c:v>22798</c:v>
                </c:pt>
                <c:pt idx="42">
                  <c:v>22828</c:v>
                </c:pt>
                <c:pt idx="43">
                  <c:v>22859</c:v>
                </c:pt>
                <c:pt idx="44">
                  <c:v>22890</c:v>
                </c:pt>
                <c:pt idx="45">
                  <c:v>22920</c:v>
                </c:pt>
                <c:pt idx="46">
                  <c:v>22951</c:v>
                </c:pt>
                <c:pt idx="47">
                  <c:v>22981</c:v>
                </c:pt>
                <c:pt idx="48">
                  <c:v>23012</c:v>
                </c:pt>
                <c:pt idx="49">
                  <c:v>23043</c:v>
                </c:pt>
                <c:pt idx="50">
                  <c:v>23071</c:v>
                </c:pt>
                <c:pt idx="51">
                  <c:v>23102</c:v>
                </c:pt>
                <c:pt idx="52">
                  <c:v>23132</c:v>
                </c:pt>
                <c:pt idx="53">
                  <c:v>23163</c:v>
                </c:pt>
                <c:pt idx="54">
                  <c:v>23193</c:v>
                </c:pt>
                <c:pt idx="55">
                  <c:v>23224</c:v>
                </c:pt>
                <c:pt idx="56">
                  <c:v>23255</c:v>
                </c:pt>
                <c:pt idx="57">
                  <c:v>23285</c:v>
                </c:pt>
                <c:pt idx="58">
                  <c:v>23316</c:v>
                </c:pt>
                <c:pt idx="59">
                  <c:v>23346</c:v>
                </c:pt>
                <c:pt idx="60">
                  <c:v>23377</c:v>
                </c:pt>
                <c:pt idx="61">
                  <c:v>23408</c:v>
                </c:pt>
                <c:pt idx="62">
                  <c:v>23437</c:v>
                </c:pt>
                <c:pt idx="63">
                  <c:v>23468</c:v>
                </c:pt>
                <c:pt idx="64">
                  <c:v>23498</c:v>
                </c:pt>
                <c:pt idx="65">
                  <c:v>23529</c:v>
                </c:pt>
                <c:pt idx="66">
                  <c:v>23559</c:v>
                </c:pt>
                <c:pt idx="67">
                  <c:v>23590</c:v>
                </c:pt>
                <c:pt idx="68">
                  <c:v>23621</c:v>
                </c:pt>
                <c:pt idx="69">
                  <c:v>23651</c:v>
                </c:pt>
                <c:pt idx="70">
                  <c:v>23682</c:v>
                </c:pt>
                <c:pt idx="71">
                  <c:v>23712</c:v>
                </c:pt>
                <c:pt idx="72">
                  <c:v>23743</c:v>
                </c:pt>
                <c:pt idx="73">
                  <c:v>23774</c:v>
                </c:pt>
                <c:pt idx="74">
                  <c:v>23802</c:v>
                </c:pt>
                <c:pt idx="75">
                  <c:v>23833</c:v>
                </c:pt>
                <c:pt idx="76">
                  <c:v>23863</c:v>
                </c:pt>
                <c:pt idx="77">
                  <c:v>23894</c:v>
                </c:pt>
                <c:pt idx="78">
                  <c:v>23924</c:v>
                </c:pt>
                <c:pt idx="79">
                  <c:v>23955</c:v>
                </c:pt>
                <c:pt idx="80">
                  <c:v>23986</c:v>
                </c:pt>
                <c:pt idx="81">
                  <c:v>24016</c:v>
                </c:pt>
                <c:pt idx="82">
                  <c:v>24047</c:v>
                </c:pt>
                <c:pt idx="83">
                  <c:v>24077</c:v>
                </c:pt>
                <c:pt idx="84">
                  <c:v>24108</c:v>
                </c:pt>
                <c:pt idx="85">
                  <c:v>24139</c:v>
                </c:pt>
                <c:pt idx="86">
                  <c:v>24167</c:v>
                </c:pt>
                <c:pt idx="87">
                  <c:v>24198</c:v>
                </c:pt>
                <c:pt idx="88">
                  <c:v>24228</c:v>
                </c:pt>
                <c:pt idx="89">
                  <c:v>24259</c:v>
                </c:pt>
                <c:pt idx="90">
                  <c:v>24289</c:v>
                </c:pt>
                <c:pt idx="91">
                  <c:v>24320</c:v>
                </c:pt>
                <c:pt idx="92">
                  <c:v>24351</c:v>
                </c:pt>
                <c:pt idx="93">
                  <c:v>24381</c:v>
                </c:pt>
                <c:pt idx="94">
                  <c:v>24412</c:v>
                </c:pt>
                <c:pt idx="95">
                  <c:v>24442</c:v>
                </c:pt>
                <c:pt idx="96">
                  <c:v>24473</c:v>
                </c:pt>
                <c:pt idx="97">
                  <c:v>24504</c:v>
                </c:pt>
                <c:pt idx="98">
                  <c:v>24532</c:v>
                </c:pt>
                <c:pt idx="99">
                  <c:v>24563</c:v>
                </c:pt>
                <c:pt idx="100">
                  <c:v>24593</c:v>
                </c:pt>
                <c:pt idx="101">
                  <c:v>24624</c:v>
                </c:pt>
                <c:pt idx="102">
                  <c:v>24654</c:v>
                </c:pt>
                <c:pt idx="103">
                  <c:v>24685</c:v>
                </c:pt>
                <c:pt idx="104">
                  <c:v>24716</c:v>
                </c:pt>
                <c:pt idx="105">
                  <c:v>24746</c:v>
                </c:pt>
                <c:pt idx="106">
                  <c:v>24777</c:v>
                </c:pt>
                <c:pt idx="107">
                  <c:v>24807</c:v>
                </c:pt>
                <c:pt idx="108">
                  <c:v>24838</c:v>
                </c:pt>
                <c:pt idx="109">
                  <c:v>24869</c:v>
                </c:pt>
                <c:pt idx="110">
                  <c:v>24898</c:v>
                </c:pt>
                <c:pt idx="111">
                  <c:v>24929</c:v>
                </c:pt>
                <c:pt idx="112">
                  <c:v>24959</c:v>
                </c:pt>
                <c:pt idx="113">
                  <c:v>24990</c:v>
                </c:pt>
                <c:pt idx="114">
                  <c:v>25020</c:v>
                </c:pt>
                <c:pt idx="115">
                  <c:v>25051</c:v>
                </c:pt>
                <c:pt idx="116">
                  <c:v>25082</c:v>
                </c:pt>
                <c:pt idx="117">
                  <c:v>25112</c:v>
                </c:pt>
                <c:pt idx="118">
                  <c:v>25143</c:v>
                </c:pt>
                <c:pt idx="119">
                  <c:v>25173</c:v>
                </c:pt>
                <c:pt idx="120">
                  <c:v>25204</c:v>
                </c:pt>
                <c:pt idx="121">
                  <c:v>25235</c:v>
                </c:pt>
                <c:pt idx="122">
                  <c:v>25263</c:v>
                </c:pt>
                <c:pt idx="123">
                  <c:v>25294</c:v>
                </c:pt>
                <c:pt idx="124">
                  <c:v>25324</c:v>
                </c:pt>
                <c:pt idx="125">
                  <c:v>25355</c:v>
                </c:pt>
                <c:pt idx="126">
                  <c:v>25385</c:v>
                </c:pt>
                <c:pt idx="127">
                  <c:v>25416</c:v>
                </c:pt>
                <c:pt idx="128">
                  <c:v>25447</c:v>
                </c:pt>
                <c:pt idx="129">
                  <c:v>25477</c:v>
                </c:pt>
                <c:pt idx="130">
                  <c:v>25508</c:v>
                </c:pt>
                <c:pt idx="131">
                  <c:v>25538</c:v>
                </c:pt>
                <c:pt idx="132">
                  <c:v>25569</c:v>
                </c:pt>
                <c:pt idx="133">
                  <c:v>25600</c:v>
                </c:pt>
                <c:pt idx="134">
                  <c:v>25628</c:v>
                </c:pt>
                <c:pt idx="135">
                  <c:v>25659</c:v>
                </c:pt>
                <c:pt idx="136">
                  <c:v>25689</c:v>
                </c:pt>
                <c:pt idx="137">
                  <c:v>25720</c:v>
                </c:pt>
                <c:pt idx="138">
                  <c:v>25750</c:v>
                </c:pt>
                <c:pt idx="139">
                  <c:v>25781</c:v>
                </c:pt>
                <c:pt idx="140">
                  <c:v>25812</c:v>
                </c:pt>
                <c:pt idx="141">
                  <c:v>25842</c:v>
                </c:pt>
                <c:pt idx="142">
                  <c:v>25873</c:v>
                </c:pt>
                <c:pt idx="143">
                  <c:v>25903</c:v>
                </c:pt>
                <c:pt idx="144">
                  <c:v>25934</c:v>
                </c:pt>
                <c:pt idx="145">
                  <c:v>25965</c:v>
                </c:pt>
                <c:pt idx="146">
                  <c:v>25993</c:v>
                </c:pt>
                <c:pt idx="147">
                  <c:v>26024</c:v>
                </c:pt>
                <c:pt idx="148">
                  <c:v>26054</c:v>
                </c:pt>
                <c:pt idx="149">
                  <c:v>26085</c:v>
                </c:pt>
                <c:pt idx="150">
                  <c:v>26115</c:v>
                </c:pt>
                <c:pt idx="151">
                  <c:v>26146</c:v>
                </c:pt>
                <c:pt idx="152">
                  <c:v>26177</c:v>
                </c:pt>
                <c:pt idx="153">
                  <c:v>26207</c:v>
                </c:pt>
                <c:pt idx="154">
                  <c:v>26238</c:v>
                </c:pt>
                <c:pt idx="155">
                  <c:v>26268</c:v>
                </c:pt>
                <c:pt idx="156">
                  <c:v>26299</c:v>
                </c:pt>
                <c:pt idx="157">
                  <c:v>26330</c:v>
                </c:pt>
                <c:pt idx="158">
                  <c:v>26359</c:v>
                </c:pt>
                <c:pt idx="159">
                  <c:v>26390</c:v>
                </c:pt>
                <c:pt idx="160">
                  <c:v>26420</c:v>
                </c:pt>
                <c:pt idx="161">
                  <c:v>26451</c:v>
                </c:pt>
                <c:pt idx="162">
                  <c:v>26481</c:v>
                </c:pt>
                <c:pt idx="163">
                  <c:v>26512</c:v>
                </c:pt>
                <c:pt idx="164">
                  <c:v>26543</c:v>
                </c:pt>
                <c:pt idx="165">
                  <c:v>26573</c:v>
                </c:pt>
                <c:pt idx="166">
                  <c:v>26604</c:v>
                </c:pt>
                <c:pt idx="167">
                  <c:v>26634</c:v>
                </c:pt>
                <c:pt idx="168">
                  <c:v>26665</c:v>
                </c:pt>
                <c:pt idx="169">
                  <c:v>26696</c:v>
                </c:pt>
                <c:pt idx="170">
                  <c:v>26724</c:v>
                </c:pt>
                <c:pt idx="171">
                  <c:v>26755</c:v>
                </c:pt>
                <c:pt idx="172">
                  <c:v>26785</c:v>
                </c:pt>
                <c:pt idx="173">
                  <c:v>26816</c:v>
                </c:pt>
                <c:pt idx="174">
                  <c:v>26846</c:v>
                </c:pt>
                <c:pt idx="175">
                  <c:v>26877</c:v>
                </c:pt>
                <c:pt idx="176">
                  <c:v>26908</c:v>
                </c:pt>
                <c:pt idx="177">
                  <c:v>26938</c:v>
                </c:pt>
                <c:pt idx="178">
                  <c:v>26969</c:v>
                </c:pt>
                <c:pt idx="179">
                  <c:v>26999</c:v>
                </c:pt>
                <c:pt idx="180">
                  <c:v>27030</c:v>
                </c:pt>
                <c:pt idx="181">
                  <c:v>27061</c:v>
                </c:pt>
                <c:pt idx="182">
                  <c:v>27089</c:v>
                </c:pt>
                <c:pt idx="183">
                  <c:v>27120</c:v>
                </c:pt>
                <c:pt idx="184">
                  <c:v>27150</c:v>
                </c:pt>
                <c:pt idx="185">
                  <c:v>27181</c:v>
                </c:pt>
                <c:pt idx="186">
                  <c:v>27211</c:v>
                </c:pt>
                <c:pt idx="187">
                  <c:v>27242</c:v>
                </c:pt>
                <c:pt idx="188">
                  <c:v>27273</c:v>
                </c:pt>
                <c:pt idx="189">
                  <c:v>27303</c:v>
                </c:pt>
                <c:pt idx="190">
                  <c:v>27334</c:v>
                </c:pt>
                <c:pt idx="191">
                  <c:v>27364</c:v>
                </c:pt>
                <c:pt idx="192">
                  <c:v>27395</c:v>
                </c:pt>
                <c:pt idx="193">
                  <c:v>27426</c:v>
                </c:pt>
                <c:pt idx="194">
                  <c:v>27454</c:v>
                </c:pt>
                <c:pt idx="195">
                  <c:v>27485</c:v>
                </c:pt>
                <c:pt idx="196">
                  <c:v>27515</c:v>
                </c:pt>
                <c:pt idx="197">
                  <c:v>27546</c:v>
                </c:pt>
                <c:pt idx="198">
                  <c:v>27576</c:v>
                </c:pt>
                <c:pt idx="199">
                  <c:v>27607</c:v>
                </c:pt>
                <c:pt idx="200">
                  <c:v>27638</c:v>
                </c:pt>
                <c:pt idx="201">
                  <c:v>27668</c:v>
                </c:pt>
                <c:pt idx="202">
                  <c:v>27699</c:v>
                </c:pt>
                <c:pt idx="203">
                  <c:v>27729</c:v>
                </c:pt>
                <c:pt idx="204">
                  <c:v>27760</c:v>
                </c:pt>
                <c:pt idx="205">
                  <c:v>27791</c:v>
                </c:pt>
                <c:pt idx="206">
                  <c:v>27820</c:v>
                </c:pt>
                <c:pt idx="207">
                  <c:v>27851</c:v>
                </c:pt>
                <c:pt idx="208">
                  <c:v>27881</c:v>
                </c:pt>
                <c:pt idx="209">
                  <c:v>27912</c:v>
                </c:pt>
                <c:pt idx="210">
                  <c:v>27942</c:v>
                </c:pt>
                <c:pt idx="211">
                  <c:v>27973</c:v>
                </c:pt>
                <c:pt idx="212">
                  <c:v>28004</c:v>
                </c:pt>
                <c:pt idx="213">
                  <c:v>28034</c:v>
                </c:pt>
                <c:pt idx="214">
                  <c:v>28065</c:v>
                </c:pt>
                <c:pt idx="215">
                  <c:v>28095</c:v>
                </c:pt>
                <c:pt idx="216">
                  <c:v>28126</c:v>
                </c:pt>
                <c:pt idx="217">
                  <c:v>28157</c:v>
                </c:pt>
                <c:pt idx="218">
                  <c:v>28185</c:v>
                </c:pt>
                <c:pt idx="219">
                  <c:v>28216</c:v>
                </c:pt>
                <c:pt idx="220">
                  <c:v>28246</c:v>
                </c:pt>
                <c:pt idx="221">
                  <c:v>28277</c:v>
                </c:pt>
                <c:pt idx="222">
                  <c:v>28307</c:v>
                </c:pt>
                <c:pt idx="223">
                  <c:v>28338</c:v>
                </c:pt>
                <c:pt idx="224">
                  <c:v>28369</c:v>
                </c:pt>
                <c:pt idx="225">
                  <c:v>28399</c:v>
                </c:pt>
                <c:pt idx="226">
                  <c:v>28430</c:v>
                </c:pt>
                <c:pt idx="227">
                  <c:v>28460</c:v>
                </c:pt>
                <c:pt idx="228">
                  <c:v>28491</c:v>
                </c:pt>
                <c:pt idx="229">
                  <c:v>28522</c:v>
                </c:pt>
                <c:pt idx="230">
                  <c:v>28550</c:v>
                </c:pt>
                <c:pt idx="231">
                  <c:v>28581</c:v>
                </c:pt>
                <c:pt idx="232">
                  <c:v>28611</c:v>
                </c:pt>
                <c:pt idx="233">
                  <c:v>28642</c:v>
                </c:pt>
                <c:pt idx="234">
                  <c:v>28672</c:v>
                </c:pt>
                <c:pt idx="235">
                  <c:v>28703</c:v>
                </c:pt>
                <c:pt idx="236">
                  <c:v>28734</c:v>
                </c:pt>
                <c:pt idx="237">
                  <c:v>28764</c:v>
                </c:pt>
                <c:pt idx="238">
                  <c:v>28795</c:v>
                </c:pt>
                <c:pt idx="239">
                  <c:v>28825</c:v>
                </c:pt>
                <c:pt idx="240">
                  <c:v>28856</c:v>
                </c:pt>
                <c:pt idx="241">
                  <c:v>28887</c:v>
                </c:pt>
                <c:pt idx="242">
                  <c:v>28915</c:v>
                </c:pt>
                <c:pt idx="243">
                  <c:v>28946</c:v>
                </c:pt>
                <c:pt idx="244">
                  <c:v>28976</c:v>
                </c:pt>
                <c:pt idx="245">
                  <c:v>29007</c:v>
                </c:pt>
                <c:pt idx="246">
                  <c:v>29037</c:v>
                </c:pt>
                <c:pt idx="247">
                  <c:v>29068</c:v>
                </c:pt>
                <c:pt idx="248">
                  <c:v>29099</c:v>
                </c:pt>
                <c:pt idx="249">
                  <c:v>29129</c:v>
                </c:pt>
                <c:pt idx="250">
                  <c:v>29160</c:v>
                </c:pt>
                <c:pt idx="251">
                  <c:v>29190</c:v>
                </c:pt>
                <c:pt idx="252">
                  <c:v>29221</c:v>
                </c:pt>
                <c:pt idx="253">
                  <c:v>29252</c:v>
                </c:pt>
                <c:pt idx="254">
                  <c:v>29281</c:v>
                </c:pt>
                <c:pt idx="255">
                  <c:v>29312</c:v>
                </c:pt>
                <c:pt idx="256">
                  <c:v>29342</c:v>
                </c:pt>
                <c:pt idx="257">
                  <c:v>29373</c:v>
                </c:pt>
                <c:pt idx="258">
                  <c:v>29403</c:v>
                </c:pt>
                <c:pt idx="259">
                  <c:v>29434</c:v>
                </c:pt>
                <c:pt idx="260">
                  <c:v>29465</c:v>
                </c:pt>
                <c:pt idx="261">
                  <c:v>29495</c:v>
                </c:pt>
                <c:pt idx="262">
                  <c:v>29526</c:v>
                </c:pt>
                <c:pt idx="263">
                  <c:v>29556</c:v>
                </c:pt>
                <c:pt idx="264">
                  <c:v>29587</c:v>
                </c:pt>
                <c:pt idx="265">
                  <c:v>29618</c:v>
                </c:pt>
                <c:pt idx="266">
                  <c:v>29646</c:v>
                </c:pt>
                <c:pt idx="267">
                  <c:v>29677</c:v>
                </c:pt>
                <c:pt idx="268">
                  <c:v>29707</c:v>
                </c:pt>
                <c:pt idx="269">
                  <c:v>29738</c:v>
                </c:pt>
                <c:pt idx="270">
                  <c:v>29768</c:v>
                </c:pt>
                <c:pt idx="271">
                  <c:v>29799</c:v>
                </c:pt>
                <c:pt idx="272">
                  <c:v>29830</c:v>
                </c:pt>
                <c:pt idx="273">
                  <c:v>29860</c:v>
                </c:pt>
                <c:pt idx="274">
                  <c:v>29891</c:v>
                </c:pt>
                <c:pt idx="275">
                  <c:v>29921</c:v>
                </c:pt>
                <c:pt idx="276">
                  <c:v>29952</c:v>
                </c:pt>
                <c:pt idx="277">
                  <c:v>29983</c:v>
                </c:pt>
                <c:pt idx="278">
                  <c:v>30011</c:v>
                </c:pt>
                <c:pt idx="279">
                  <c:v>30042</c:v>
                </c:pt>
                <c:pt idx="280">
                  <c:v>30072</c:v>
                </c:pt>
                <c:pt idx="281">
                  <c:v>30103</c:v>
                </c:pt>
                <c:pt idx="282">
                  <c:v>30133</c:v>
                </c:pt>
                <c:pt idx="283">
                  <c:v>30164</c:v>
                </c:pt>
                <c:pt idx="284">
                  <c:v>30195</c:v>
                </c:pt>
                <c:pt idx="285">
                  <c:v>30225</c:v>
                </c:pt>
                <c:pt idx="286">
                  <c:v>30256</c:v>
                </c:pt>
                <c:pt idx="287">
                  <c:v>30286</c:v>
                </c:pt>
                <c:pt idx="288">
                  <c:v>30317</c:v>
                </c:pt>
                <c:pt idx="289">
                  <c:v>30348</c:v>
                </c:pt>
                <c:pt idx="290">
                  <c:v>30376</c:v>
                </c:pt>
                <c:pt idx="291">
                  <c:v>30407</c:v>
                </c:pt>
                <c:pt idx="292">
                  <c:v>30437</c:v>
                </c:pt>
                <c:pt idx="293">
                  <c:v>30468</c:v>
                </c:pt>
                <c:pt idx="294">
                  <c:v>30498</c:v>
                </c:pt>
                <c:pt idx="295">
                  <c:v>30529</c:v>
                </c:pt>
                <c:pt idx="296">
                  <c:v>30560</c:v>
                </c:pt>
                <c:pt idx="297">
                  <c:v>30590</c:v>
                </c:pt>
                <c:pt idx="298">
                  <c:v>30621</c:v>
                </c:pt>
                <c:pt idx="299">
                  <c:v>30651</c:v>
                </c:pt>
                <c:pt idx="300">
                  <c:v>30682</c:v>
                </c:pt>
                <c:pt idx="301">
                  <c:v>30713</c:v>
                </c:pt>
                <c:pt idx="302">
                  <c:v>30742</c:v>
                </c:pt>
                <c:pt idx="303">
                  <c:v>30773</c:v>
                </c:pt>
                <c:pt idx="304">
                  <c:v>30803</c:v>
                </c:pt>
                <c:pt idx="305">
                  <c:v>30834</c:v>
                </c:pt>
                <c:pt idx="306">
                  <c:v>30864</c:v>
                </c:pt>
                <c:pt idx="307">
                  <c:v>30895</c:v>
                </c:pt>
                <c:pt idx="308">
                  <c:v>30926</c:v>
                </c:pt>
                <c:pt idx="309">
                  <c:v>30956</c:v>
                </c:pt>
                <c:pt idx="310">
                  <c:v>30987</c:v>
                </c:pt>
                <c:pt idx="311">
                  <c:v>31017</c:v>
                </c:pt>
                <c:pt idx="312">
                  <c:v>31048</c:v>
                </c:pt>
                <c:pt idx="313">
                  <c:v>31079</c:v>
                </c:pt>
                <c:pt idx="314">
                  <c:v>31107</c:v>
                </c:pt>
                <c:pt idx="315">
                  <c:v>31138</c:v>
                </c:pt>
                <c:pt idx="316">
                  <c:v>31168</c:v>
                </c:pt>
                <c:pt idx="317">
                  <c:v>31199</c:v>
                </c:pt>
                <c:pt idx="318">
                  <c:v>31229</c:v>
                </c:pt>
                <c:pt idx="319">
                  <c:v>31260</c:v>
                </c:pt>
                <c:pt idx="320">
                  <c:v>31291</c:v>
                </c:pt>
                <c:pt idx="321">
                  <c:v>31321</c:v>
                </c:pt>
                <c:pt idx="322">
                  <c:v>31352</c:v>
                </c:pt>
                <c:pt idx="323">
                  <c:v>31382</c:v>
                </c:pt>
                <c:pt idx="324">
                  <c:v>31413</c:v>
                </c:pt>
                <c:pt idx="325">
                  <c:v>31444</c:v>
                </c:pt>
                <c:pt idx="326">
                  <c:v>31472</c:v>
                </c:pt>
                <c:pt idx="327">
                  <c:v>31503</c:v>
                </c:pt>
                <c:pt idx="328">
                  <c:v>31533</c:v>
                </c:pt>
                <c:pt idx="329">
                  <c:v>31564</c:v>
                </c:pt>
                <c:pt idx="330">
                  <c:v>31594</c:v>
                </c:pt>
                <c:pt idx="331">
                  <c:v>31625</c:v>
                </c:pt>
                <c:pt idx="332">
                  <c:v>31656</c:v>
                </c:pt>
                <c:pt idx="333">
                  <c:v>31686</c:v>
                </c:pt>
                <c:pt idx="334">
                  <c:v>31717</c:v>
                </c:pt>
                <c:pt idx="335">
                  <c:v>31747</c:v>
                </c:pt>
                <c:pt idx="336">
                  <c:v>31778</c:v>
                </c:pt>
                <c:pt idx="337">
                  <c:v>31809</c:v>
                </c:pt>
                <c:pt idx="338">
                  <c:v>31837</c:v>
                </c:pt>
                <c:pt idx="339">
                  <c:v>31868</c:v>
                </c:pt>
                <c:pt idx="340">
                  <c:v>31898</c:v>
                </c:pt>
                <c:pt idx="341">
                  <c:v>31929</c:v>
                </c:pt>
                <c:pt idx="342">
                  <c:v>31959</c:v>
                </c:pt>
                <c:pt idx="343">
                  <c:v>31990</c:v>
                </c:pt>
                <c:pt idx="344">
                  <c:v>32021</c:v>
                </c:pt>
                <c:pt idx="345">
                  <c:v>32051</c:v>
                </c:pt>
                <c:pt idx="346">
                  <c:v>32082</c:v>
                </c:pt>
                <c:pt idx="347">
                  <c:v>32112</c:v>
                </c:pt>
                <c:pt idx="348">
                  <c:v>32143</c:v>
                </c:pt>
                <c:pt idx="349">
                  <c:v>32174</c:v>
                </c:pt>
                <c:pt idx="350">
                  <c:v>32203</c:v>
                </c:pt>
                <c:pt idx="351">
                  <c:v>32234</c:v>
                </c:pt>
                <c:pt idx="352">
                  <c:v>32264</c:v>
                </c:pt>
                <c:pt idx="353">
                  <c:v>32295</c:v>
                </c:pt>
                <c:pt idx="354">
                  <c:v>32325</c:v>
                </c:pt>
                <c:pt idx="355">
                  <c:v>32356</c:v>
                </c:pt>
                <c:pt idx="356">
                  <c:v>32387</c:v>
                </c:pt>
                <c:pt idx="357">
                  <c:v>32417</c:v>
                </c:pt>
                <c:pt idx="358">
                  <c:v>32448</c:v>
                </c:pt>
                <c:pt idx="359">
                  <c:v>32478</c:v>
                </c:pt>
                <c:pt idx="360">
                  <c:v>32509</c:v>
                </c:pt>
                <c:pt idx="361">
                  <c:v>32540</c:v>
                </c:pt>
                <c:pt idx="362">
                  <c:v>32568</c:v>
                </c:pt>
                <c:pt idx="363">
                  <c:v>32599</c:v>
                </c:pt>
                <c:pt idx="364">
                  <c:v>32629</c:v>
                </c:pt>
                <c:pt idx="365">
                  <c:v>32660</c:v>
                </c:pt>
                <c:pt idx="366">
                  <c:v>32690</c:v>
                </c:pt>
                <c:pt idx="367">
                  <c:v>32721</c:v>
                </c:pt>
                <c:pt idx="368">
                  <c:v>32752</c:v>
                </c:pt>
                <c:pt idx="369">
                  <c:v>32782</c:v>
                </c:pt>
                <c:pt idx="370">
                  <c:v>32813</c:v>
                </c:pt>
                <c:pt idx="371">
                  <c:v>32843</c:v>
                </c:pt>
                <c:pt idx="372">
                  <c:v>32874</c:v>
                </c:pt>
                <c:pt idx="373">
                  <c:v>32905</c:v>
                </c:pt>
                <c:pt idx="374">
                  <c:v>32933</c:v>
                </c:pt>
                <c:pt idx="375">
                  <c:v>32964</c:v>
                </c:pt>
                <c:pt idx="376">
                  <c:v>32994</c:v>
                </c:pt>
                <c:pt idx="377">
                  <c:v>33025</c:v>
                </c:pt>
                <c:pt idx="378">
                  <c:v>33055</c:v>
                </c:pt>
                <c:pt idx="379">
                  <c:v>33086</c:v>
                </c:pt>
                <c:pt idx="380">
                  <c:v>33117</c:v>
                </c:pt>
                <c:pt idx="381">
                  <c:v>33147</c:v>
                </c:pt>
                <c:pt idx="382">
                  <c:v>33178</c:v>
                </c:pt>
                <c:pt idx="383">
                  <c:v>33208</c:v>
                </c:pt>
                <c:pt idx="384">
                  <c:v>33239</c:v>
                </c:pt>
                <c:pt idx="385">
                  <c:v>33270</c:v>
                </c:pt>
                <c:pt idx="386">
                  <c:v>33298</c:v>
                </c:pt>
                <c:pt idx="387">
                  <c:v>33329</c:v>
                </c:pt>
                <c:pt idx="388">
                  <c:v>33359</c:v>
                </c:pt>
                <c:pt idx="389">
                  <c:v>33390</c:v>
                </c:pt>
                <c:pt idx="390">
                  <c:v>33420</c:v>
                </c:pt>
                <c:pt idx="391">
                  <c:v>33451</c:v>
                </c:pt>
                <c:pt idx="392">
                  <c:v>33482</c:v>
                </c:pt>
                <c:pt idx="393">
                  <c:v>33512</c:v>
                </c:pt>
                <c:pt idx="394">
                  <c:v>33543</c:v>
                </c:pt>
                <c:pt idx="395">
                  <c:v>33573</c:v>
                </c:pt>
                <c:pt idx="396">
                  <c:v>33604</c:v>
                </c:pt>
                <c:pt idx="397">
                  <c:v>33635</c:v>
                </c:pt>
                <c:pt idx="398">
                  <c:v>33664</c:v>
                </c:pt>
                <c:pt idx="399">
                  <c:v>33695</c:v>
                </c:pt>
                <c:pt idx="400">
                  <c:v>33725</c:v>
                </c:pt>
                <c:pt idx="401">
                  <c:v>33756</c:v>
                </c:pt>
                <c:pt idx="402">
                  <c:v>33786</c:v>
                </c:pt>
                <c:pt idx="403">
                  <c:v>33817</c:v>
                </c:pt>
                <c:pt idx="404">
                  <c:v>33848</c:v>
                </c:pt>
                <c:pt idx="405">
                  <c:v>33878</c:v>
                </c:pt>
                <c:pt idx="406">
                  <c:v>33909</c:v>
                </c:pt>
                <c:pt idx="407">
                  <c:v>33939</c:v>
                </c:pt>
                <c:pt idx="408">
                  <c:v>33970</c:v>
                </c:pt>
                <c:pt idx="409">
                  <c:v>34001</c:v>
                </c:pt>
                <c:pt idx="410">
                  <c:v>34029</c:v>
                </c:pt>
                <c:pt idx="411">
                  <c:v>34060</c:v>
                </c:pt>
                <c:pt idx="412">
                  <c:v>34090</c:v>
                </c:pt>
                <c:pt idx="413">
                  <c:v>34121</c:v>
                </c:pt>
                <c:pt idx="414">
                  <c:v>34151</c:v>
                </c:pt>
                <c:pt idx="415">
                  <c:v>34182</c:v>
                </c:pt>
                <c:pt idx="416">
                  <c:v>34213</c:v>
                </c:pt>
                <c:pt idx="417">
                  <c:v>34243</c:v>
                </c:pt>
                <c:pt idx="418">
                  <c:v>34274</c:v>
                </c:pt>
                <c:pt idx="419">
                  <c:v>34304</c:v>
                </c:pt>
                <c:pt idx="420">
                  <c:v>34335</c:v>
                </c:pt>
                <c:pt idx="421">
                  <c:v>34366</c:v>
                </c:pt>
                <c:pt idx="422">
                  <c:v>34394</c:v>
                </c:pt>
                <c:pt idx="423">
                  <c:v>34425</c:v>
                </c:pt>
                <c:pt idx="424">
                  <c:v>34455</c:v>
                </c:pt>
                <c:pt idx="425">
                  <c:v>34486</c:v>
                </c:pt>
                <c:pt idx="426">
                  <c:v>34516</c:v>
                </c:pt>
                <c:pt idx="427">
                  <c:v>34547</c:v>
                </c:pt>
                <c:pt idx="428">
                  <c:v>34578</c:v>
                </c:pt>
                <c:pt idx="429">
                  <c:v>34608</c:v>
                </c:pt>
                <c:pt idx="430">
                  <c:v>34639</c:v>
                </c:pt>
                <c:pt idx="431">
                  <c:v>34669</c:v>
                </c:pt>
                <c:pt idx="432">
                  <c:v>34700</c:v>
                </c:pt>
                <c:pt idx="433">
                  <c:v>34731</c:v>
                </c:pt>
                <c:pt idx="434">
                  <c:v>34759</c:v>
                </c:pt>
                <c:pt idx="435">
                  <c:v>34790</c:v>
                </c:pt>
                <c:pt idx="436">
                  <c:v>34820</c:v>
                </c:pt>
                <c:pt idx="437">
                  <c:v>34851</c:v>
                </c:pt>
                <c:pt idx="438">
                  <c:v>34881</c:v>
                </c:pt>
                <c:pt idx="439">
                  <c:v>34912</c:v>
                </c:pt>
                <c:pt idx="440">
                  <c:v>34943</c:v>
                </c:pt>
                <c:pt idx="441">
                  <c:v>34973</c:v>
                </c:pt>
                <c:pt idx="442">
                  <c:v>35004</c:v>
                </c:pt>
                <c:pt idx="443">
                  <c:v>35034</c:v>
                </c:pt>
                <c:pt idx="444">
                  <c:v>35065</c:v>
                </c:pt>
                <c:pt idx="445">
                  <c:v>35096</c:v>
                </c:pt>
                <c:pt idx="446">
                  <c:v>35125</c:v>
                </c:pt>
                <c:pt idx="447">
                  <c:v>35156</c:v>
                </c:pt>
                <c:pt idx="448">
                  <c:v>35186</c:v>
                </c:pt>
                <c:pt idx="449">
                  <c:v>35217</c:v>
                </c:pt>
                <c:pt idx="450">
                  <c:v>35247</c:v>
                </c:pt>
                <c:pt idx="451">
                  <c:v>35278</c:v>
                </c:pt>
                <c:pt idx="452">
                  <c:v>35309</c:v>
                </c:pt>
                <c:pt idx="453">
                  <c:v>35339</c:v>
                </c:pt>
                <c:pt idx="454">
                  <c:v>35370</c:v>
                </c:pt>
                <c:pt idx="455">
                  <c:v>35400</c:v>
                </c:pt>
                <c:pt idx="456">
                  <c:v>35431</c:v>
                </c:pt>
                <c:pt idx="457">
                  <c:v>35462</c:v>
                </c:pt>
                <c:pt idx="458">
                  <c:v>35490</c:v>
                </c:pt>
                <c:pt idx="459">
                  <c:v>35521</c:v>
                </c:pt>
                <c:pt idx="460">
                  <c:v>35551</c:v>
                </c:pt>
                <c:pt idx="461">
                  <c:v>35582</c:v>
                </c:pt>
                <c:pt idx="462">
                  <c:v>35612</c:v>
                </c:pt>
                <c:pt idx="463">
                  <c:v>35643</c:v>
                </c:pt>
                <c:pt idx="464">
                  <c:v>35674</c:v>
                </c:pt>
                <c:pt idx="465">
                  <c:v>35704</c:v>
                </c:pt>
                <c:pt idx="466">
                  <c:v>35735</c:v>
                </c:pt>
                <c:pt idx="467">
                  <c:v>35765</c:v>
                </c:pt>
                <c:pt idx="468">
                  <c:v>35796</c:v>
                </c:pt>
                <c:pt idx="469">
                  <c:v>35827</c:v>
                </c:pt>
                <c:pt idx="470">
                  <c:v>35855</c:v>
                </c:pt>
                <c:pt idx="471">
                  <c:v>35886</c:v>
                </c:pt>
                <c:pt idx="472">
                  <c:v>35916</c:v>
                </c:pt>
                <c:pt idx="473">
                  <c:v>35947</c:v>
                </c:pt>
                <c:pt idx="474">
                  <c:v>35977</c:v>
                </c:pt>
                <c:pt idx="475">
                  <c:v>36008</c:v>
                </c:pt>
                <c:pt idx="476">
                  <c:v>36039</c:v>
                </c:pt>
                <c:pt idx="477">
                  <c:v>36069</c:v>
                </c:pt>
                <c:pt idx="478">
                  <c:v>36100</c:v>
                </c:pt>
                <c:pt idx="479">
                  <c:v>36130</c:v>
                </c:pt>
                <c:pt idx="480">
                  <c:v>36161</c:v>
                </c:pt>
                <c:pt idx="481">
                  <c:v>36192</c:v>
                </c:pt>
                <c:pt idx="482">
                  <c:v>36220</c:v>
                </c:pt>
                <c:pt idx="483">
                  <c:v>36251</c:v>
                </c:pt>
                <c:pt idx="484">
                  <c:v>36281</c:v>
                </c:pt>
                <c:pt idx="485">
                  <c:v>36312</c:v>
                </c:pt>
                <c:pt idx="486">
                  <c:v>36342</c:v>
                </c:pt>
                <c:pt idx="487">
                  <c:v>36373</c:v>
                </c:pt>
                <c:pt idx="488">
                  <c:v>36404</c:v>
                </c:pt>
                <c:pt idx="489">
                  <c:v>36434</c:v>
                </c:pt>
                <c:pt idx="490">
                  <c:v>36465</c:v>
                </c:pt>
                <c:pt idx="491">
                  <c:v>36495</c:v>
                </c:pt>
                <c:pt idx="492">
                  <c:v>36526</c:v>
                </c:pt>
                <c:pt idx="493">
                  <c:v>36557</c:v>
                </c:pt>
                <c:pt idx="494">
                  <c:v>36586</c:v>
                </c:pt>
                <c:pt idx="495">
                  <c:v>36617</c:v>
                </c:pt>
                <c:pt idx="496">
                  <c:v>36647</c:v>
                </c:pt>
                <c:pt idx="497">
                  <c:v>36678</c:v>
                </c:pt>
                <c:pt idx="498">
                  <c:v>36708</c:v>
                </c:pt>
                <c:pt idx="499">
                  <c:v>36739</c:v>
                </c:pt>
                <c:pt idx="500">
                  <c:v>36770</c:v>
                </c:pt>
                <c:pt idx="501">
                  <c:v>36800</c:v>
                </c:pt>
                <c:pt idx="502">
                  <c:v>36831</c:v>
                </c:pt>
                <c:pt idx="503">
                  <c:v>36861</c:v>
                </c:pt>
                <c:pt idx="504">
                  <c:v>36892</c:v>
                </c:pt>
                <c:pt idx="505">
                  <c:v>36923</c:v>
                </c:pt>
                <c:pt idx="506">
                  <c:v>36951</c:v>
                </c:pt>
                <c:pt idx="507">
                  <c:v>36982</c:v>
                </c:pt>
                <c:pt idx="508">
                  <c:v>37012</c:v>
                </c:pt>
                <c:pt idx="509">
                  <c:v>37043</c:v>
                </c:pt>
                <c:pt idx="510">
                  <c:v>37073</c:v>
                </c:pt>
                <c:pt idx="511">
                  <c:v>37104</c:v>
                </c:pt>
                <c:pt idx="512">
                  <c:v>37135</c:v>
                </c:pt>
                <c:pt idx="513">
                  <c:v>37165</c:v>
                </c:pt>
                <c:pt idx="514">
                  <c:v>37196</c:v>
                </c:pt>
                <c:pt idx="515">
                  <c:v>37226</c:v>
                </c:pt>
                <c:pt idx="516">
                  <c:v>37257</c:v>
                </c:pt>
                <c:pt idx="517">
                  <c:v>37288</c:v>
                </c:pt>
                <c:pt idx="518">
                  <c:v>37316</c:v>
                </c:pt>
                <c:pt idx="519">
                  <c:v>37347</c:v>
                </c:pt>
                <c:pt idx="520">
                  <c:v>37377</c:v>
                </c:pt>
                <c:pt idx="521">
                  <c:v>37408</c:v>
                </c:pt>
                <c:pt idx="522">
                  <c:v>37438</c:v>
                </c:pt>
                <c:pt idx="523">
                  <c:v>37469</c:v>
                </c:pt>
                <c:pt idx="524">
                  <c:v>37500</c:v>
                </c:pt>
                <c:pt idx="525">
                  <c:v>37530</c:v>
                </c:pt>
                <c:pt idx="526">
                  <c:v>37561</c:v>
                </c:pt>
                <c:pt idx="527">
                  <c:v>37591</c:v>
                </c:pt>
                <c:pt idx="528">
                  <c:v>37622</c:v>
                </c:pt>
                <c:pt idx="529">
                  <c:v>37653</c:v>
                </c:pt>
                <c:pt idx="530">
                  <c:v>37681</c:v>
                </c:pt>
                <c:pt idx="531">
                  <c:v>37712</c:v>
                </c:pt>
                <c:pt idx="532">
                  <c:v>37742</c:v>
                </c:pt>
                <c:pt idx="533">
                  <c:v>37773</c:v>
                </c:pt>
                <c:pt idx="534">
                  <c:v>37803</c:v>
                </c:pt>
                <c:pt idx="535">
                  <c:v>37834</c:v>
                </c:pt>
                <c:pt idx="536">
                  <c:v>37865</c:v>
                </c:pt>
                <c:pt idx="537">
                  <c:v>37895</c:v>
                </c:pt>
                <c:pt idx="538">
                  <c:v>37926</c:v>
                </c:pt>
                <c:pt idx="539">
                  <c:v>37956</c:v>
                </c:pt>
                <c:pt idx="540">
                  <c:v>37987</c:v>
                </c:pt>
                <c:pt idx="541">
                  <c:v>38018</c:v>
                </c:pt>
                <c:pt idx="542">
                  <c:v>38047</c:v>
                </c:pt>
                <c:pt idx="543">
                  <c:v>38078</c:v>
                </c:pt>
                <c:pt idx="544">
                  <c:v>38108</c:v>
                </c:pt>
                <c:pt idx="545">
                  <c:v>38139</c:v>
                </c:pt>
                <c:pt idx="546">
                  <c:v>38169</c:v>
                </c:pt>
                <c:pt idx="547">
                  <c:v>38200</c:v>
                </c:pt>
                <c:pt idx="548">
                  <c:v>38231</c:v>
                </c:pt>
                <c:pt idx="549">
                  <c:v>38261</c:v>
                </c:pt>
                <c:pt idx="550">
                  <c:v>38292</c:v>
                </c:pt>
                <c:pt idx="551">
                  <c:v>38322</c:v>
                </c:pt>
                <c:pt idx="552">
                  <c:v>38353</c:v>
                </c:pt>
                <c:pt idx="553">
                  <c:v>38384</c:v>
                </c:pt>
                <c:pt idx="554">
                  <c:v>38412</c:v>
                </c:pt>
                <c:pt idx="555">
                  <c:v>38443</c:v>
                </c:pt>
                <c:pt idx="556">
                  <c:v>38473</c:v>
                </c:pt>
                <c:pt idx="557">
                  <c:v>38504</c:v>
                </c:pt>
                <c:pt idx="558">
                  <c:v>38534</c:v>
                </c:pt>
                <c:pt idx="559">
                  <c:v>38565</c:v>
                </c:pt>
                <c:pt idx="560">
                  <c:v>38596</c:v>
                </c:pt>
                <c:pt idx="561">
                  <c:v>38626</c:v>
                </c:pt>
                <c:pt idx="562">
                  <c:v>38657</c:v>
                </c:pt>
                <c:pt idx="563">
                  <c:v>38687</c:v>
                </c:pt>
                <c:pt idx="564">
                  <c:v>38718</c:v>
                </c:pt>
                <c:pt idx="565">
                  <c:v>38749</c:v>
                </c:pt>
                <c:pt idx="566">
                  <c:v>38777</c:v>
                </c:pt>
                <c:pt idx="567">
                  <c:v>38808</c:v>
                </c:pt>
                <c:pt idx="568">
                  <c:v>38838</c:v>
                </c:pt>
                <c:pt idx="569">
                  <c:v>38869</c:v>
                </c:pt>
                <c:pt idx="570">
                  <c:v>38899</c:v>
                </c:pt>
                <c:pt idx="571">
                  <c:v>38930</c:v>
                </c:pt>
                <c:pt idx="572">
                  <c:v>38961</c:v>
                </c:pt>
                <c:pt idx="573">
                  <c:v>38991</c:v>
                </c:pt>
                <c:pt idx="574">
                  <c:v>39022</c:v>
                </c:pt>
                <c:pt idx="575">
                  <c:v>39052</c:v>
                </c:pt>
                <c:pt idx="576">
                  <c:v>39083</c:v>
                </c:pt>
                <c:pt idx="577">
                  <c:v>39114</c:v>
                </c:pt>
                <c:pt idx="578">
                  <c:v>39142</c:v>
                </c:pt>
                <c:pt idx="579">
                  <c:v>39173</c:v>
                </c:pt>
                <c:pt idx="580">
                  <c:v>39203</c:v>
                </c:pt>
                <c:pt idx="581">
                  <c:v>39234</c:v>
                </c:pt>
                <c:pt idx="582">
                  <c:v>39264</c:v>
                </c:pt>
                <c:pt idx="583">
                  <c:v>39295</c:v>
                </c:pt>
                <c:pt idx="584">
                  <c:v>39326</c:v>
                </c:pt>
                <c:pt idx="585">
                  <c:v>39356</c:v>
                </c:pt>
                <c:pt idx="586">
                  <c:v>39387</c:v>
                </c:pt>
                <c:pt idx="587">
                  <c:v>39417</c:v>
                </c:pt>
                <c:pt idx="588">
                  <c:v>39448</c:v>
                </c:pt>
                <c:pt idx="589">
                  <c:v>39479</c:v>
                </c:pt>
                <c:pt idx="590">
                  <c:v>39508</c:v>
                </c:pt>
                <c:pt idx="591">
                  <c:v>39539</c:v>
                </c:pt>
                <c:pt idx="592">
                  <c:v>39569</c:v>
                </c:pt>
                <c:pt idx="593">
                  <c:v>39600</c:v>
                </c:pt>
                <c:pt idx="594">
                  <c:v>39630</c:v>
                </c:pt>
                <c:pt idx="595">
                  <c:v>39661</c:v>
                </c:pt>
                <c:pt idx="596">
                  <c:v>39692</c:v>
                </c:pt>
                <c:pt idx="597">
                  <c:v>39722</c:v>
                </c:pt>
                <c:pt idx="598">
                  <c:v>39753</c:v>
                </c:pt>
                <c:pt idx="599">
                  <c:v>39783</c:v>
                </c:pt>
                <c:pt idx="600">
                  <c:v>39814</c:v>
                </c:pt>
                <c:pt idx="601">
                  <c:v>39845</c:v>
                </c:pt>
                <c:pt idx="602">
                  <c:v>39873</c:v>
                </c:pt>
                <c:pt idx="603">
                  <c:v>39904</c:v>
                </c:pt>
                <c:pt idx="604">
                  <c:v>39934</c:v>
                </c:pt>
                <c:pt idx="605">
                  <c:v>39965</c:v>
                </c:pt>
                <c:pt idx="606">
                  <c:v>39995</c:v>
                </c:pt>
                <c:pt idx="607">
                  <c:v>40026</c:v>
                </c:pt>
                <c:pt idx="608">
                  <c:v>40057</c:v>
                </c:pt>
                <c:pt idx="609">
                  <c:v>40087</c:v>
                </c:pt>
                <c:pt idx="610">
                  <c:v>40118</c:v>
                </c:pt>
                <c:pt idx="611">
                  <c:v>40148</c:v>
                </c:pt>
                <c:pt idx="612">
                  <c:v>40179</c:v>
                </c:pt>
                <c:pt idx="613">
                  <c:v>40210</c:v>
                </c:pt>
                <c:pt idx="614">
                  <c:v>40238</c:v>
                </c:pt>
                <c:pt idx="615">
                  <c:v>40269</c:v>
                </c:pt>
                <c:pt idx="616">
                  <c:v>40299</c:v>
                </c:pt>
                <c:pt idx="617">
                  <c:v>40330</c:v>
                </c:pt>
                <c:pt idx="618">
                  <c:v>40360</c:v>
                </c:pt>
                <c:pt idx="619">
                  <c:v>40391</c:v>
                </c:pt>
                <c:pt idx="620">
                  <c:v>40422</c:v>
                </c:pt>
                <c:pt idx="621">
                  <c:v>40452</c:v>
                </c:pt>
                <c:pt idx="622">
                  <c:v>40483</c:v>
                </c:pt>
                <c:pt idx="623">
                  <c:v>40513</c:v>
                </c:pt>
                <c:pt idx="624">
                  <c:v>40544</c:v>
                </c:pt>
                <c:pt idx="625">
                  <c:v>40575</c:v>
                </c:pt>
                <c:pt idx="626">
                  <c:v>40603</c:v>
                </c:pt>
                <c:pt idx="627">
                  <c:v>40634</c:v>
                </c:pt>
                <c:pt idx="628">
                  <c:v>40664</c:v>
                </c:pt>
                <c:pt idx="629">
                  <c:v>40695</c:v>
                </c:pt>
                <c:pt idx="630">
                  <c:v>40725</c:v>
                </c:pt>
                <c:pt idx="631">
                  <c:v>40756</c:v>
                </c:pt>
                <c:pt idx="632">
                  <c:v>40787</c:v>
                </c:pt>
                <c:pt idx="633">
                  <c:v>40817</c:v>
                </c:pt>
                <c:pt idx="634">
                  <c:v>40848</c:v>
                </c:pt>
                <c:pt idx="635">
                  <c:v>40878</c:v>
                </c:pt>
                <c:pt idx="636">
                  <c:v>40909</c:v>
                </c:pt>
                <c:pt idx="637">
                  <c:v>40940</c:v>
                </c:pt>
                <c:pt idx="638">
                  <c:v>40969</c:v>
                </c:pt>
                <c:pt idx="639">
                  <c:v>41000</c:v>
                </c:pt>
                <c:pt idx="640">
                  <c:v>41030</c:v>
                </c:pt>
                <c:pt idx="641">
                  <c:v>41061</c:v>
                </c:pt>
                <c:pt idx="642">
                  <c:v>41091</c:v>
                </c:pt>
                <c:pt idx="643">
                  <c:v>41122</c:v>
                </c:pt>
                <c:pt idx="644">
                  <c:v>41153</c:v>
                </c:pt>
                <c:pt idx="645">
                  <c:v>41183</c:v>
                </c:pt>
                <c:pt idx="646">
                  <c:v>41214</c:v>
                </c:pt>
                <c:pt idx="647">
                  <c:v>41244</c:v>
                </c:pt>
                <c:pt idx="648">
                  <c:v>41275</c:v>
                </c:pt>
                <c:pt idx="649">
                  <c:v>41306</c:v>
                </c:pt>
                <c:pt idx="650">
                  <c:v>41334</c:v>
                </c:pt>
                <c:pt idx="651">
                  <c:v>41365</c:v>
                </c:pt>
                <c:pt idx="652">
                  <c:v>41395</c:v>
                </c:pt>
                <c:pt idx="653">
                  <c:v>41426</c:v>
                </c:pt>
                <c:pt idx="654">
                  <c:v>41456</c:v>
                </c:pt>
                <c:pt idx="655">
                  <c:v>41487</c:v>
                </c:pt>
                <c:pt idx="656">
                  <c:v>41518</c:v>
                </c:pt>
                <c:pt idx="657">
                  <c:v>41548</c:v>
                </c:pt>
                <c:pt idx="658">
                  <c:v>41579</c:v>
                </c:pt>
                <c:pt idx="659">
                  <c:v>41609</c:v>
                </c:pt>
                <c:pt idx="660">
                  <c:v>41640</c:v>
                </c:pt>
                <c:pt idx="661">
                  <c:v>41671</c:v>
                </c:pt>
                <c:pt idx="662">
                  <c:v>41699</c:v>
                </c:pt>
                <c:pt idx="663">
                  <c:v>41730</c:v>
                </c:pt>
                <c:pt idx="664">
                  <c:v>41760</c:v>
                </c:pt>
                <c:pt idx="665">
                  <c:v>41791</c:v>
                </c:pt>
                <c:pt idx="666">
                  <c:v>41821</c:v>
                </c:pt>
                <c:pt idx="667">
                  <c:v>41852</c:v>
                </c:pt>
                <c:pt idx="668">
                  <c:v>41883</c:v>
                </c:pt>
                <c:pt idx="669">
                  <c:v>41913</c:v>
                </c:pt>
                <c:pt idx="670">
                  <c:v>41944</c:v>
                </c:pt>
                <c:pt idx="671">
                  <c:v>41974</c:v>
                </c:pt>
                <c:pt idx="672">
                  <c:v>42005</c:v>
                </c:pt>
                <c:pt idx="673">
                  <c:v>42036</c:v>
                </c:pt>
                <c:pt idx="674">
                  <c:v>42064</c:v>
                </c:pt>
                <c:pt idx="675">
                  <c:v>42095</c:v>
                </c:pt>
                <c:pt idx="676">
                  <c:v>42125</c:v>
                </c:pt>
                <c:pt idx="677">
                  <c:v>42156</c:v>
                </c:pt>
                <c:pt idx="678">
                  <c:v>42186</c:v>
                </c:pt>
                <c:pt idx="679">
                  <c:v>42217</c:v>
                </c:pt>
                <c:pt idx="680">
                  <c:v>42248</c:v>
                </c:pt>
                <c:pt idx="681">
                  <c:v>42278</c:v>
                </c:pt>
                <c:pt idx="682">
                  <c:v>42309</c:v>
                </c:pt>
                <c:pt idx="683">
                  <c:v>42339</c:v>
                </c:pt>
                <c:pt idx="684">
                  <c:v>42370</c:v>
                </c:pt>
                <c:pt idx="685">
                  <c:v>42401</c:v>
                </c:pt>
                <c:pt idx="686">
                  <c:v>42430</c:v>
                </c:pt>
                <c:pt idx="687">
                  <c:v>42461</c:v>
                </c:pt>
                <c:pt idx="688">
                  <c:v>42491</c:v>
                </c:pt>
                <c:pt idx="689">
                  <c:v>42522</c:v>
                </c:pt>
                <c:pt idx="690">
                  <c:v>42552</c:v>
                </c:pt>
                <c:pt idx="691">
                  <c:v>42583</c:v>
                </c:pt>
                <c:pt idx="692">
                  <c:v>42614</c:v>
                </c:pt>
                <c:pt idx="693">
                  <c:v>42644</c:v>
                </c:pt>
                <c:pt idx="694">
                  <c:v>42675</c:v>
                </c:pt>
                <c:pt idx="695">
                  <c:v>42705</c:v>
                </c:pt>
                <c:pt idx="696">
                  <c:v>42736</c:v>
                </c:pt>
                <c:pt idx="697">
                  <c:v>42767</c:v>
                </c:pt>
                <c:pt idx="698">
                  <c:v>42795</c:v>
                </c:pt>
                <c:pt idx="699">
                  <c:v>42826</c:v>
                </c:pt>
                <c:pt idx="700">
                  <c:v>42856</c:v>
                </c:pt>
                <c:pt idx="701">
                  <c:v>42887</c:v>
                </c:pt>
                <c:pt idx="702">
                  <c:v>42917</c:v>
                </c:pt>
                <c:pt idx="703">
                  <c:v>42948</c:v>
                </c:pt>
                <c:pt idx="704">
                  <c:v>42979</c:v>
                </c:pt>
                <c:pt idx="705">
                  <c:v>43009</c:v>
                </c:pt>
                <c:pt idx="706">
                  <c:v>43040</c:v>
                </c:pt>
                <c:pt idx="707">
                  <c:v>43070</c:v>
                </c:pt>
                <c:pt idx="708">
                  <c:v>43101</c:v>
                </c:pt>
                <c:pt idx="709">
                  <c:v>43132</c:v>
                </c:pt>
                <c:pt idx="710">
                  <c:v>43160</c:v>
                </c:pt>
                <c:pt idx="711">
                  <c:v>43191</c:v>
                </c:pt>
                <c:pt idx="712">
                  <c:v>43221</c:v>
                </c:pt>
                <c:pt idx="713">
                  <c:v>43252</c:v>
                </c:pt>
                <c:pt idx="714">
                  <c:v>43282</c:v>
                </c:pt>
                <c:pt idx="715">
                  <c:v>43313</c:v>
                </c:pt>
                <c:pt idx="716">
                  <c:v>43344</c:v>
                </c:pt>
                <c:pt idx="717">
                  <c:v>43374</c:v>
                </c:pt>
                <c:pt idx="718">
                  <c:v>43405</c:v>
                </c:pt>
              </c:numCache>
            </c:numRef>
          </c:cat>
          <c:val>
            <c:numRef>
              <c:f>'FRED Graph'!$B$12:$B$730</c:f>
              <c:numCache>
                <c:formatCode>0.0</c:formatCode>
                <c:ptCount val="719"/>
                <c:pt idx="0">
                  <c:v>11.3</c:v>
                </c:pt>
                <c:pt idx="1">
                  <c:v>10.6</c:v>
                </c:pt>
                <c:pt idx="2">
                  <c:v>10.3</c:v>
                </c:pt>
                <c:pt idx="3">
                  <c:v>11.2</c:v>
                </c:pt>
                <c:pt idx="4">
                  <c:v>10.6</c:v>
                </c:pt>
                <c:pt idx="5">
                  <c:v>10.5</c:v>
                </c:pt>
                <c:pt idx="6">
                  <c:v>10.7</c:v>
                </c:pt>
                <c:pt idx="7">
                  <c:v>9.6</c:v>
                </c:pt>
                <c:pt idx="8">
                  <c:v>8.6999999999999993</c:v>
                </c:pt>
                <c:pt idx="9">
                  <c:v>9.4</c:v>
                </c:pt>
                <c:pt idx="10">
                  <c:v>10.1</c:v>
                </c:pt>
                <c:pt idx="11">
                  <c:v>11</c:v>
                </c:pt>
                <c:pt idx="12">
                  <c:v>10.9</c:v>
                </c:pt>
                <c:pt idx="13">
                  <c:v>10.6</c:v>
                </c:pt>
                <c:pt idx="14">
                  <c:v>9.4</c:v>
                </c:pt>
                <c:pt idx="15">
                  <c:v>8.4</c:v>
                </c:pt>
                <c:pt idx="16">
                  <c:v>10.4</c:v>
                </c:pt>
                <c:pt idx="17">
                  <c:v>10.4</c:v>
                </c:pt>
                <c:pt idx="18">
                  <c:v>10.4</c:v>
                </c:pt>
                <c:pt idx="19">
                  <c:v>10.3</c:v>
                </c:pt>
                <c:pt idx="20">
                  <c:v>10</c:v>
                </c:pt>
                <c:pt idx="21">
                  <c:v>9.8000000000000007</c:v>
                </c:pt>
                <c:pt idx="22">
                  <c:v>9.8000000000000007</c:v>
                </c:pt>
                <c:pt idx="23">
                  <c:v>10.4</c:v>
                </c:pt>
                <c:pt idx="24">
                  <c:v>11.1</c:v>
                </c:pt>
                <c:pt idx="25">
                  <c:v>11.1</c:v>
                </c:pt>
                <c:pt idx="26">
                  <c:v>10.4</c:v>
                </c:pt>
                <c:pt idx="27">
                  <c:v>10.6</c:v>
                </c:pt>
                <c:pt idx="28">
                  <c:v>10.8</c:v>
                </c:pt>
                <c:pt idx="29">
                  <c:v>11.5</c:v>
                </c:pt>
                <c:pt idx="30">
                  <c:v>12</c:v>
                </c:pt>
                <c:pt idx="31">
                  <c:v>11.7</c:v>
                </c:pt>
                <c:pt idx="32">
                  <c:v>11.3</c:v>
                </c:pt>
                <c:pt idx="33">
                  <c:v>11.7</c:v>
                </c:pt>
                <c:pt idx="34">
                  <c:v>11.6</c:v>
                </c:pt>
                <c:pt idx="35">
                  <c:v>11.6</c:v>
                </c:pt>
                <c:pt idx="36">
                  <c:v>11.3</c:v>
                </c:pt>
                <c:pt idx="37">
                  <c:v>11.8</c:v>
                </c:pt>
                <c:pt idx="38">
                  <c:v>11.6</c:v>
                </c:pt>
                <c:pt idx="39">
                  <c:v>11.7</c:v>
                </c:pt>
                <c:pt idx="40">
                  <c:v>11.1</c:v>
                </c:pt>
                <c:pt idx="41">
                  <c:v>11.5</c:v>
                </c:pt>
                <c:pt idx="42">
                  <c:v>11.6</c:v>
                </c:pt>
                <c:pt idx="43">
                  <c:v>11.4</c:v>
                </c:pt>
                <c:pt idx="44">
                  <c:v>10.4</c:v>
                </c:pt>
                <c:pt idx="45">
                  <c:v>11.3</c:v>
                </c:pt>
                <c:pt idx="46">
                  <c:v>10.4</c:v>
                </c:pt>
                <c:pt idx="47">
                  <c:v>10.3</c:v>
                </c:pt>
                <c:pt idx="48">
                  <c:v>10.9</c:v>
                </c:pt>
                <c:pt idx="49">
                  <c:v>10.7</c:v>
                </c:pt>
                <c:pt idx="50">
                  <c:v>10.6</c:v>
                </c:pt>
                <c:pt idx="51">
                  <c:v>10.7</c:v>
                </c:pt>
                <c:pt idx="52">
                  <c:v>10.9</c:v>
                </c:pt>
                <c:pt idx="53">
                  <c:v>10.5</c:v>
                </c:pt>
                <c:pt idx="54">
                  <c:v>10.1</c:v>
                </c:pt>
                <c:pt idx="55">
                  <c:v>10.199999999999999</c:v>
                </c:pt>
                <c:pt idx="56">
                  <c:v>11</c:v>
                </c:pt>
                <c:pt idx="57">
                  <c:v>11.5</c:v>
                </c:pt>
                <c:pt idx="58">
                  <c:v>11</c:v>
                </c:pt>
                <c:pt idx="59">
                  <c:v>10.7</c:v>
                </c:pt>
                <c:pt idx="60">
                  <c:v>10.7</c:v>
                </c:pt>
                <c:pt idx="61">
                  <c:v>10.4</c:v>
                </c:pt>
                <c:pt idx="62">
                  <c:v>12.1</c:v>
                </c:pt>
                <c:pt idx="63">
                  <c:v>12.4</c:v>
                </c:pt>
                <c:pt idx="64">
                  <c:v>11.7</c:v>
                </c:pt>
                <c:pt idx="65">
                  <c:v>11.5</c:v>
                </c:pt>
                <c:pt idx="66">
                  <c:v>11.2</c:v>
                </c:pt>
                <c:pt idx="67">
                  <c:v>11.1</c:v>
                </c:pt>
                <c:pt idx="68">
                  <c:v>11.8</c:v>
                </c:pt>
                <c:pt idx="69">
                  <c:v>11.2</c:v>
                </c:pt>
                <c:pt idx="70">
                  <c:v>12.5</c:v>
                </c:pt>
                <c:pt idx="71">
                  <c:v>12.5</c:v>
                </c:pt>
                <c:pt idx="72">
                  <c:v>12.1</c:v>
                </c:pt>
                <c:pt idx="73">
                  <c:v>10.7</c:v>
                </c:pt>
                <c:pt idx="74">
                  <c:v>10.8</c:v>
                </c:pt>
                <c:pt idx="75">
                  <c:v>10.199999999999999</c:v>
                </c:pt>
                <c:pt idx="76">
                  <c:v>11.2</c:v>
                </c:pt>
                <c:pt idx="77">
                  <c:v>12.1</c:v>
                </c:pt>
                <c:pt idx="78">
                  <c:v>11.9</c:v>
                </c:pt>
                <c:pt idx="79">
                  <c:v>11.7</c:v>
                </c:pt>
                <c:pt idx="80">
                  <c:v>12.5</c:v>
                </c:pt>
                <c:pt idx="81">
                  <c:v>10.9</c:v>
                </c:pt>
                <c:pt idx="82">
                  <c:v>11.5</c:v>
                </c:pt>
                <c:pt idx="83">
                  <c:v>11.7</c:v>
                </c:pt>
                <c:pt idx="84">
                  <c:v>11.2</c:v>
                </c:pt>
                <c:pt idx="85">
                  <c:v>11</c:v>
                </c:pt>
                <c:pt idx="86">
                  <c:v>10.7</c:v>
                </c:pt>
                <c:pt idx="87">
                  <c:v>10.3</c:v>
                </c:pt>
                <c:pt idx="88">
                  <c:v>11.2</c:v>
                </c:pt>
                <c:pt idx="89">
                  <c:v>11.4</c:v>
                </c:pt>
                <c:pt idx="90">
                  <c:v>10.9</c:v>
                </c:pt>
                <c:pt idx="91">
                  <c:v>11.2</c:v>
                </c:pt>
                <c:pt idx="92">
                  <c:v>11</c:v>
                </c:pt>
                <c:pt idx="93">
                  <c:v>11.6</c:v>
                </c:pt>
                <c:pt idx="94">
                  <c:v>11.8</c:v>
                </c:pt>
                <c:pt idx="95">
                  <c:v>11.6</c:v>
                </c:pt>
                <c:pt idx="96">
                  <c:v>12.1</c:v>
                </c:pt>
                <c:pt idx="97">
                  <c:v>12.6</c:v>
                </c:pt>
                <c:pt idx="98">
                  <c:v>12.8</c:v>
                </c:pt>
                <c:pt idx="99">
                  <c:v>11.9</c:v>
                </c:pt>
                <c:pt idx="100">
                  <c:v>12</c:v>
                </c:pt>
                <c:pt idx="101">
                  <c:v>11.9</c:v>
                </c:pt>
                <c:pt idx="102">
                  <c:v>12.6</c:v>
                </c:pt>
                <c:pt idx="103">
                  <c:v>12.6</c:v>
                </c:pt>
                <c:pt idx="104">
                  <c:v>11.9</c:v>
                </c:pt>
                <c:pt idx="105">
                  <c:v>12.9</c:v>
                </c:pt>
                <c:pt idx="106">
                  <c:v>12.8</c:v>
                </c:pt>
                <c:pt idx="107">
                  <c:v>11.8</c:v>
                </c:pt>
                <c:pt idx="108">
                  <c:v>11.7</c:v>
                </c:pt>
                <c:pt idx="109">
                  <c:v>12.3</c:v>
                </c:pt>
                <c:pt idx="110">
                  <c:v>11.7</c:v>
                </c:pt>
                <c:pt idx="111">
                  <c:v>12.3</c:v>
                </c:pt>
                <c:pt idx="112">
                  <c:v>12</c:v>
                </c:pt>
                <c:pt idx="113">
                  <c:v>11.7</c:v>
                </c:pt>
                <c:pt idx="114">
                  <c:v>10.7</c:v>
                </c:pt>
                <c:pt idx="115">
                  <c:v>10.5</c:v>
                </c:pt>
                <c:pt idx="116">
                  <c:v>10.6</c:v>
                </c:pt>
                <c:pt idx="117">
                  <c:v>10.8</c:v>
                </c:pt>
                <c:pt idx="118">
                  <c:v>10.6</c:v>
                </c:pt>
                <c:pt idx="119">
                  <c:v>11.1</c:v>
                </c:pt>
                <c:pt idx="120">
                  <c:v>10.3</c:v>
                </c:pt>
                <c:pt idx="121">
                  <c:v>9.6999999999999993</c:v>
                </c:pt>
                <c:pt idx="122">
                  <c:v>10.199999999999999</c:v>
                </c:pt>
                <c:pt idx="123">
                  <c:v>9.6999999999999993</c:v>
                </c:pt>
                <c:pt idx="124">
                  <c:v>10.1</c:v>
                </c:pt>
                <c:pt idx="125">
                  <c:v>11.1</c:v>
                </c:pt>
                <c:pt idx="126">
                  <c:v>11.8</c:v>
                </c:pt>
                <c:pt idx="127">
                  <c:v>11.5</c:v>
                </c:pt>
                <c:pt idx="128">
                  <c:v>11.6</c:v>
                </c:pt>
                <c:pt idx="129">
                  <c:v>11.4</c:v>
                </c:pt>
                <c:pt idx="130">
                  <c:v>11.6</c:v>
                </c:pt>
                <c:pt idx="131">
                  <c:v>11.8</c:v>
                </c:pt>
                <c:pt idx="132">
                  <c:v>11.8</c:v>
                </c:pt>
                <c:pt idx="133">
                  <c:v>11.7</c:v>
                </c:pt>
                <c:pt idx="134">
                  <c:v>12.4</c:v>
                </c:pt>
                <c:pt idx="135">
                  <c:v>13.3</c:v>
                </c:pt>
                <c:pt idx="136">
                  <c:v>12.4</c:v>
                </c:pt>
                <c:pt idx="137">
                  <c:v>12.3</c:v>
                </c:pt>
                <c:pt idx="138">
                  <c:v>13.5</c:v>
                </c:pt>
                <c:pt idx="139">
                  <c:v>13.4</c:v>
                </c:pt>
                <c:pt idx="140">
                  <c:v>12.9</c:v>
                </c:pt>
                <c:pt idx="141">
                  <c:v>13.1</c:v>
                </c:pt>
                <c:pt idx="142">
                  <c:v>13.6</c:v>
                </c:pt>
                <c:pt idx="143">
                  <c:v>13.2</c:v>
                </c:pt>
                <c:pt idx="144">
                  <c:v>13.3</c:v>
                </c:pt>
                <c:pt idx="145">
                  <c:v>13.3</c:v>
                </c:pt>
                <c:pt idx="146">
                  <c:v>13.5</c:v>
                </c:pt>
                <c:pt idx="147">
                  <c:v>13.2</c:v>
                </c:pt>
                <c:pt idx="148">
                  <c:v>13.6</c:v>
                </c:pt>
                <c:pt idx="149">
                  <c:v>14.7</c:v>
                </c:pt>
                <c:pt idx="150">
                  <c:v>13.8</c:v>
                </c:pt>
                <c:pt idx="151">
                  <c:v>13.6</c:v>
                </c:pt>
                <c:pt idx="152">
                  <c:v>13.3</c:v>
                </c:pt>
                <c:pt idx="153">
                  <c:v>13.3</c:v>
                </c:pt>
                <c:pt idx="154">
                  <c:v>13.1</c:v>
                </c:pt>
                <c:pt idx="155">
                  <c:v>13</c:v>
                </c:pt>
                <c:pt idx="156">
                  <c:v>12.5</c:v>
                </c:pt>
                <c:pt idx="157">
                  <c:v>12.8</c:v>
                </c:pt>
                <c:pt idx="158">
                  <c:v>11.8</c:v>
                </c:pt>
                <c:pt idx="159">
                  <c:v>11.5</c:v>
                </c:pt>
                <c:pt idx="160">
                  <c:v>11.7</c:v>
                </c:pt>
                <c:pt idx="161">
                  <c:v>11.7</c:v>
                </c:pt>
                <c:pt idx="162">
                  <c:v>11.7</c:v>
                </c:pt>
                <c:pt idx="163">
                  <c:v>12</c:v>
                </c:pt>
                <c:pt idx="164">
                  <c:v>12.2</c:v>
                </c:pt>
                <c:pt idx="165">
                  <c:v>13</c:v>
                </c:pt>
                <c:pt idx="166">
                  <c:v>13.6</c:v>
                </c:pt>
                <c:pt idx="167">
                  <c:v>13.7</c:v>
                </c:pt>
                <c:pt idx="168">
                  <c:v>12.4</c:v>
                </c:pt>
                <c:pt idx="169">
                  <c:v>12.5</c:v>
                </c:pt>
                <c:pt idx="170">
                  <c:v>12.7</c:v>
                </c:pt>
                <c:pt idx="171">
                  <c:v>13.2</c:v>
                </c:pt>
                <c:pt idx="172">
                  <c:v>13.2</c:v>
                </c:pt>
                <c:pt idx="173">
                  <c:v>13.6</c:v>
                </c:pt>
                <c:pt idx="174">
                  <c:v>13.2</c:v>
                </c:pt>
                <c:pt idx="175">
                  <c:v>13.9</c:v>
                </c:pt>
                <c:pt idx="176">
                  <c:v>13.1</c:v>
                </c:pt>
                <c:pt idx="177">
                  <c:v>14.4</c:v>
                </c:pt>
                <c:pt idx="178">
                  <c:v>14.4</c:v>
                </c:pt>
                <c:pt idx="179">
                  <c:v>14.8</c:v>
                </c:pt>
                <c:pt idx="180">
                  <c:v>14.3</c:v>
                </c:pt>
                <c:pt idx="181">
                  <c:v>14.2</c:v>
                </c:pt>
                <c:pt idx="182">
                  <c:v>13.4</c:v>
                </c:pt>
                <c:pt idx="183">
                  <c:v>13.1</c:v>
                </c:pt>
                <c:pt idx="184">
                  <c:v>12.8</c:v>
                </c:pt>
                <c:pt idx="185">
                  <c:v>12.8</c:v>
                </c:pt>
                <c:pt idx="186">
                  <c:v>12.8</c:v>
                </c:pt>
                <c:pt idx="187">
                  <c:v>12.1</c:v>
                </c:pt>
                <c:pt idx="188">
                  <c:v>12.9</c:v>
                </c:pt>
                <c:pt idx="189">
                  <c:v>13.4</c:v>
                </c:pt>
                <c:pt idx="190">
                  <c:v>13.8</c:v>
                </c:pt>
                <c:pt idx="191">
                  <c:v>14</c:v>
                </c:pt>
                <c:pt idx="192">
                  <c:v>13.2</c:v>
                </c:pt>
                <c:pt idx="193">
                  <c:v>12.5</c:v>
                </c:pt>
                <c:pt idx="194">
                  <c:v>12.7</c:v>
                </c:pt>
                <c:pt idx="195">
                  <c:v>14.2</c:v>
                </c:pt>
                <c:pt idx="196">
                  <c:v>17.3</c:v>
                </c:pt>
                <c:pt idx="197">
                  <c:v>14.3</c:v>
                </c:pt>
                <c:pt idx="198">
                  <c:v>12.6</c:v>
                </c:pt>
                <c:pt idx="199">
                  <c:v>13</c:v>
                </c:pt>
                <c:pt idx="200">
                  <c:v>13</c:v>
                </c:pt>
                <c:pt idx="201">
                  <c:v>13.4</c:v>
                </c:pt>
                <c:pt idx="202">
                  <c:v>12.7</c:v>
                </c:pt>
                <c:pt idx="203">
                  <c:v>12</c:v>
                </c:pt>
                <c:pt idx="204">
                  <c:v>11.7</c:v>
                </c:pt>
                <c:pt idx="205">
                  <c:v>12.3</c:v>
                </c:pt>
                <c:pt idx="206">
                  <c:v>12.2</c:v>
                </c:pt>
                <c:pt idx="207">
                  <c:v>11.7</c:v>
                </c:pt>
                <c:pt idx="208">
                  <c:v>12.3</c:v>
                </c:pt>
                <c:pt idx="209">
                  <c:v>11.4</c:v>
                </c:pt>
                <c:pt idx="210">
                  <c:v>11.7</c:v>
                </c:pt>
                <c:pt idx="211">
                  <c:v>11.7</c:v>
                </c:pt>
                <c:pt idx="212">
                  <c:v>11.4</c:v>
                </c:pt>
                <c:pt idx="213">
                  <c:v>11.1</c:v>
                </c:pt>
                <c:pt idx="214">
                  <c:v>11.4</c:v>
                </c:pt>
                <c:pt idx="215">
                  <c:v>10.6</c:v>
                </c:pt>
                <c:pt idx="216">
                  <c:v>10.6</c:v>
                </c:pt>
                <c:pt idx="217">
                  <c:v>9.3000000000000007</c:v>
                </c:pt>
                <c:pt idx="218">
                  <c:v>10.5</c:v>
                </c:pt>
                <c:pt idx="219">
                  <c:v>10.5</c:v>
                </c:pt>
                <c:pt idx="220">
                  <c:v>10.3</c:v>
                </c:pt>
                <c:pt idx="221">
                  <c:v>10.6</c:v>
                </c:pt>
                <c:pt idx="222">
                  <c:v>10.5</c:v>
                </c:pt>
                <c:pt idx="223">
                  <c:v>10.9</c:v>
                </c:pt>
                <c:pt idx="224">
                  <c:v>11.1</c:v>
                </c:pt>
                <c:pt idx="225">
                  <c:v>11</c:v>
                </c:pt>
                <c:pt idx="226">
                  <c:v>11.2</c:v>
                </c:pt>
                <c:pt idx="227">
                  <c:v>11.4</c:v>
                </c:pt>
                <c:pt idx="228">
                  <c:v>11.9</c:v>
                </c:pt>
                <c:pt idx="229">
                  <c:v>11.1</c:v>
                </c:pt>
                <c:pt idx="230">
                  <c:v>11</c:v>
                </c:pt>
                <c:pt idx="231">
                  <c:v>10.8</c:v>
                </c:pt>
                <c:pt idx="232">
                  <c:v>10.3</c:v>
                </c:pt>
                <c:pt idx="233">
                  <c:v>10</c:v>
                </c:pt>
                <c:pt idx="234">
                  <c:v>10.9</c:v>
                </c:pt>
                <c:pt idx="235">
                  <c:v>10.5</c:v>
                </c:pt>
                <c:pt idx="236">
                  <c:v>10.6</c:v>
                </c:pt>
                <c:pt idx="237">
                  <c:v>10.7</c:v>
                </c:pt>
                <c:pt idx="238">
                  <c:v>10.5</c:v>
                </c:pt>
                <c:pt idx="239">
                  <c:v>10.4</c:v>
                </c:pt>
                <c:pt idx="240">
                  <c:v>11.1</c:v>
                </c:pt>
                <c:pt idx="241">
                  <c:v>11.1</c:v>
                </c:pt>
                <c:pt idx="242">
                  <c:v>11.2</c:v>
                </c:pt>
                <c:pt idx="243">
                  <c:v>11</c:v>
                </c:pt>
                <c:pt idx="244">
                  <c:v>10.3</c:v>
                </c:pt>
                <c:pt idx="245">
                  <c:v>9.9</c:v>
                </c:pt>
                <c:pt idx="246">
                  <c:v>10.6</c:v>
                </c:pt>
                <c:pt idx="247">
                  <c:v>9.6999999999999993</c:v>
                </c:pt>
                <c:pt idx="248">
                  <c:v>9.4</c:v>
                </c:pt>
                <c:pt idx="249">
                  <c:v>9.6999999999999993</c:v>
                </c:pt>
                <c:pt idx="250">
                  <c:v>9.6999999999999993</c:v>
                </c:pt>
                <c:pt idx="251">
                  <c:v>10.1</c:v>
                </c:pt>
                <c:pt idx="252">
                  <c:v>9.9</c:v>
                </c:pt>
                <c:pt idx="253">
                  <c:v>10.1</c:v>
                </c:pt>
                <c:pt idx="254">
                  <c:v>10.199999999999999</c:v>
                </c:pt>
                <c:pt idx="255">
                  <c:v>11.3</c:v>
                </c:pt>
                <c:pt idx="256">
                  <c:v>11.4</c:v>
                </c:pt>
                <c:pt idx="257">
                  <c:v>11.2</c:v>
                </c:pt>
                <c:pt idx="258">
                  <c:v>11.3</c:v>
                </c:pt>
                <c:pt idx="259">
                  <c:v>11.3</c:v>
                </c:pt>
                <c:pt idx="260">
                  <c:v>11.7</c:v>
                </c:pt>
                <c:pt idx="261">
                  <c:v>11.3</c:v>
                </c:pt>
                <c:pt idx="262">
                  <c:v>11.6</c:v>
                </c:pt>
                <c:pt idx="263">
                  <c:v>11.4</c:v>
                </c:pt>
                <c:pt idx="264">
                  <c:v>10.9</c:v>
                </c:pt>
                <c:pt idx="265">
                  <c:v>10.8</c:v>
                </c:pt>
                <c:pt idx="266">
                  <c:v>10.8</c:v>
                </c:pt>
                <c:pt idx="267">
                  <c:v>10.9</c:v>
                </c:pt>
                <c:pt idx="268">
                  <c:v>11</c:v>
                </c:pt>
                <c:pt idx="269">
                  <c:v>10.8</c:v>
                </c:pt>
                <c:pt idx="270">
                  <c:v>12.3</c:v>
                </c:pt>
                <c:pt idx="271">
                  <c:v>12</c:v>
                </c:pt>
                <c:pt idx="272">
                  <c:v>12.4</c:v>
                </c:pt>
                <c:pt idx="273">
                  <c:v>13</c:v>
                </c:pt>
                <c:pt idx="274">
                  <c:v>13.2</c:v>
                </c:pt>
                <c:pt idx="275">
                  <c:v>12.5</c:v>
                </c:pt>
                <c:pt idx="276">
                  <c:v>12.7</c:v>
                </c:pt>
                <c:pt idx="277">
                  <c:v>12.1</c:v>
                </c:pt>
                <c:pt idx="278">
                  <c:v>12.2</c:v>
                </c:pt>
                <c:pt idx="279">
                  <c:v>12.9</c:v>
                </c:pt>
                <c:pt idx="280">
                  <c:v>12.3</c:v>
                </c:pt>
                <c:pt idx="281">
                  <c:v>12.3</c:v>
                </c:pt>
                <c:pt idx="282">
                  <c:v>12.5</c:v>
                </c:pt>
                <c:pt idx="283">
                  <c:v>12.6</c:v>
                </c:pt>
                <c:pt idx="284">
                  <c:v>11.8</c:v>
                </c:pt>
                <c:pt idx="285">
                  <c:v>11.3</c:v>
                </c:pt>
                <c:pt idx="286">
                  <c:v>10.9</c:v>
                </c:pt>
                <c:pt idx="287">
                  <c:v>10.9</c:v>
                </c:pt>
                <c:pt idx="288">
                  <c:v>11.1</c:v>
                </c:pt>
                <c:pt idx="289">
                  <c:v>11.1</c:v>
                </c:pt>
                <c:pt idx="290">
                  <c:v>10.6</c:v>
                </c:pt>
                <c:pt idx="291">
                  <c:v>10.3</c:v>
                </c:pt>
                <c:pt idx="292">
                  <c:v>9.9</c:v>
                </c:pt>
                <c:pt idx="293">
                  <c:v>9.1</c:v>
                </c:pt>
                <c:pt idx="294">
                  <c:v>9.6</c:v>
                </c:pt>
                <c:pt idx="295">
                  <c:v>9.1999999999999993</c:v>
                </c:pt>
                <c:pt idx="296">
                  <c:v>9.6</c:v>
                </c:pt>
                <c:pt idx="297">
                  <c:v>9.6999999999999993</c:v>
                </c:pt>
                <c:pt idx="298">
                  <c:v>10.3</c:v>
                </c:pt>
                <c:pt idx="299">
                  <c:v>10.1</c:v>
                </c:pt>
                <c:pt idx="300">
                  <c:v>10</c:v>
                </c:pt>
                <c:pt idx="301">
                  <c:v>11.7</c:v>
                </c:pt>
                <c:pt idx="302">
                  <c:v>11.5</c:v>
                </c:pt>
                <c:pt idx="303">
                  <c:v>11.5</c:v>
                </c:pt>
                <c:pt idx="304">
                  <c:v>11.1</c:v>
                </c:pt>
                <c:pt idx="305">
                  <c:v>11.1</c:v>
                </c:pt>
                <c:pt idx="306">
                  <c:v>11.6</c:v>
                </c:pt>
                <c:pt idx="307">
                  <c:v>11.8</c:v>
                </c:pt>
                <c:pt idx="308">
                  <c:v>11.8</c:v>
                </c:pt>
                <c:pt idx="309">
                  <c:v>11.7</c:v>
                </c:pt>
                <c:pt idx="310">
                  <c:v>10.9</c:v>
                </c:pt>
                <c:pt idx="311">
                  <c:v>11.2</c:v>
                </c:pt>
                <c:pt idx="312">
                  <c:v>10.3</c:v>
                </c:pt>
                <c:pt idx="313">
                  <c:v>9.1</c:v>
                </c:pt>
                <c:pt idx="314">
                  <c:v>8.6999999999999993</c:v>
                </c:pt>
                <c:pt idx="315">
                  <c:v>9.9</c:v>
                </c:pt>
                <c:pt idx="316">
                  <c:v>11.1</c:v>
                </c:pt>
                <c:pt idx="317">
                  <c:v>9.6</c:v>
                </c:pt>
                <c:pt idx="318">
                  <c:v>9.1</c:v>
                </c:pt>
                <c:pt idx="319">
                  <c:v>8.1999999999999993</c:v>
                </c:pt>
                <c:pt idx="320">
                  <c:v>7.3</c:v>
                </c:pt>
                <c:pt idx="321">
                  <c:v>9.1</c:v>
                </c:pt>
                <c:pt idx="322">
                  <c:v>9</c:v>
                </c:pt>
                <c:pt idx="323">
                  <c:v>8.6</c:v>
                </c:pt>
                <c:pt idx="324">
                  <c:v>8.6</c:v>
                </c:pt>
                <c:pt idx="325">
                  <c:v>9.3000000000000007</c:v>
                </c:pt>
                <c:pt idx="326">
                  <c:v>9.9</c:v>
                </c:pt>
                <c:pt idx="327">
                  <c:v>9.6999999999999993</c:v>
                </c:pt>
                <c:pt idx="328">
                  <c:v>9.3000000000000007</c:v>
                </c:pt>
                <c:pt idx="329">
                  <c:v>9.4</c:v>
                </c:pt>
                <c:pt idx="330">
                  <c:v>9.3000000000000007</c:v>
                </c:pt>
                <c:pt idx="331">
                  <c:v>9</c:v>
                </c:pt>
                <c:pt idx="332">
                  <c:v>7.2</c:v>
                </c:pt>
                <c:pt idx="333">
                  <c:v>8.4</c:v>
                </c:pt>
                <c:pt idx="334">
                  <c:v>8.8000000000000007</c:v>
                </c:pt>
                <c:pt idx="335">
                  <c:v>7</c:v>
                </c:pt>
                <c:pt idx="336">
                  <c:v>9.6999999999999993</c:v>
                </c:pt>
                <c:pt idx="337">
                  <c:v>8.5</c:v>
                </c:pt>
                <c:pt idx="338">
                  <c:v>8.5</c:v>
                </c:pt>
                <c:pt idx="339">
                  <c:v>4.5</c:v>
                </c:pt>
                <c:pt idx="340">
                  <c:v>8.1999999999999993</c:v>
                </c:pt>
                <c:pt idx="341">
                  <c:v>7.7</c:v>
                </c:pt>
                <c:pt idx="342">
                  <c:v>7.5</c:v>
                </c:pt>
                <c:pt idx="343">
                  <c:v>7.2</c:v>
                </c:pt>
                <c:pt idx="344">
                  <c:v>7.6</c:v>
                </c:pt>
                <c:pt idx="345">
                  <c:v>8.3000000000000007</c:v>
                </c:pt>
                <c:pt idx="346">
                  <c:v>8.5</c:v>
                </c:pt>
                <c:pt idx="347">
                  <c:v>8.6999999999999993</c:v>
                </c:pt>
                <c:pt idx="348">
                  <c:v>8.1</c:v>
                </c:pt>
                <c:pt idx="349">
                  <c:v>8.6</c:v>
                </c:pt>
                <c:pt idx="350">
                  <c:v>8.1999999999999993</c:v>
                </c:pt>
                <c:pt idx="351">
                  <c:v>8.8000000000000007</c:v>
                </c:pt>
                <c:pt idx="352">
                  <c:v>8.4</c:v>
                </c:pt>
                <c:pt idx="353">
                  <c:v>8.4</c:v>
                </c:pt>
                <c:pt idx="354">
                  <c:v>8.6</c:v>
                </c:pt>
                <c:pt idx="355">
                  <c:v>8.4</c:v>
                </c:pt>
                <c:pt idx="356">
                  <c:v>8.9</c:v>
                </c:pt>
                <c:pt idx="357">
                  <c:v>8.6</c:v>
                </c:pt>
                <c:pt idx="358">
                  <c:v>8.4</c:v>
                </c:pt>
                <c:pt idx="359">
                  <c:v>8.3000000000000007</c:v>
                </c:pt>
                <c:pt idx="360">
                  <c:v>8.5</c:v>
                </c:pt>
                <c:pt idx="361">
                  <c:v>9</c:v>
                </c:pt>
                <c:pt idx="362">
                  <c:v>9.5</c:v>
                </c:pt>
                <c:pt idx="363">
                  <c:v>8.4</c:v>
                </c:pt>
                <c:pt idx="364">
                  <c:v>8.1</c:v>
                </c:pt>
                <c:pt idx="365">
                  <c:v>8.1999999999999993</c:v>
                </c:pt>
                <c:pt idx="366">
                  <c:v>8.1999999999999993</c:v>
                </c:pt>
                <c:pt idx="367">
                  <c:v>7.6</c:v>
                </c:pt>
                <c:pt idx="368">
                  <c:v>8.1</c:v>
                </c:pt>
                <c:pt idx="369">
                  <c:v>8.5</c:v>
                </c:pt>
                <c:pt idx="370">
                  <c:v>8.6</c:v>
                </c:pt>
                <c:pt idx="371">
                  <c:v>7.8</c:v>
                </c:pt>
                <c:pt idx="372">
                  <c:v>8</c:v>
                </c:pt>
                <c:pt idx="373">
                  <c:v>8.6</c:v>
                </c:pt>
                <c:pt idx="374">
                  <c:v>8.3000000000000007</c:v>
                </c:pt>
                <c:pt idx="375">
                  <c:v>8.8000000000000007</c:v>
                </c:pt>
                <c:pt idx="376">
                  <c:v>8.6999999999999993</c:v>
                </c:pt>
                <c:pt idx="377">
                  <c:v>8.6</c:v>
                </c:pt>
                <c:pt idx="378">
                  <c:v>8.6999999999999993</c:v>
                </c:pt>
                <c:pt idx="379">
                  <c:v>8.1</c:v>
                </c:pt>
                <c:pt idx="380">
                  <c:v>8.1</c:v>
                </c:pt>
                <c:pt idx="381">
                  <c:v>7.8</c:v>
                </c:pt>
                <c:pt idx="382">
                  <c:v>7.9</c:v>
                </c:pt>
                <c:pt idx="383">
                  <c:v>8.8000000000000007</c:v>
                </c:pt>
                <c:pt idx="384">
                  <c:v>9.3000000000000007</c:v>
                </c:pt>
                <c:pt idx="385">
                  <c:v>8.8000000000000007</c:v>
                </c:pt>
                <c:pt idx="386">
                  <c:v>8</c:v>
                </c:pt>
                <c:pt idx="387">
                  <c:v>8.6</c:v>
                </c:pt>
                <c:pt idx="388">
                  <c:v>8.4</c:v>
                </c:pt>
                <c:pt idx="389">
                  <c:v>8.9</c:v>
                </c:pt>
                <c:pt idx="390">
                  <c:v>8.1999999999999993</c:v>
                </c:pt>
                <c:pt idx="391">
                  <c:v>8.6</c:v>
                </c:pt>
                <c:pt idx="392">
                  <c:v>8.8000000000000007</c:v>
                </c:pt>
                <c:pt idx="393">
                  <c:v>9.3000000000000007</c:v>
                </c:pt>
                <c:pt idx="394">
                  <c:v>9</c:v>
                </c:pt>
                <c:pt idx="395">
                  <c:v>9.6999999999999993</c:v>
                </c:pt>
                <c:pt idx="396">
                  <c:v>9.4</c:v>
                </c:pt>
                <c:pt idx="397">
                  <c:v>9.8000000000000007</c:v>
                </c:pt>
                <c:pt idx="398">
                  <c:v>9.6999999999999993</c:v>
                </c:pt>
                <c:pt idx="399">
                  <c:v>9.9</c:v>
                </c:pt>
                <c:pt idx="400">
                  <c:v>9.9</c:v>
                </c:pt>
                <c:pt idx="401">
                  <c:v>10.1</c:v>
                </c:pt>
                <c:pt idx="402">
                  <c:v>9.6</c:v>
                </c:pt>
                <c:pt idx="403">
                  <c:v>9.6999999999999993</c:v>
                </c:pt>
                <c:pt idx="404">
                  <c:v>8.6999999999999993</c:v>
                </c:pt>
                <c:pt idx="405">
                  <c:v>8</c:v>
                </c:pt>
                <c:pt idx="406">
                  <c:v>8</c:v>
                </c:pt>
                <c:pt idx="407">
                  <c:v>10.6</c:v>
                </c:pt>
                <c:pt idx="408">
                  <c:v>8.6</c:v>
                </c:pt>
                <c:pt idx="409">
                  <c:v>8.9</c:v>
                </c:pt>
                <c:pt idx="410">
                  <c:v>8.9</c:v>
                </c:pt>
                <c:pt idx="411">
                  <c:v>8.6999999999999993</c:v>
                </c:pt>
                <c:pt idx="412">
                  <c:v>8.3000000000000007</c:v>
                </c:pt>
                <c:pt idx="413">
                  <c:v>7.8</c:v>
                </c:pt>
                <c:pt idx="414">
                  <c:v>7.6</c:v>
                </c:pt>
                <c:pt idx="415">
                  <c:v>7.7</c:v>
                </c:pt>
                <c:pt idx="416">
                  <c:v>6.9</c:v>
                </c:pt>
                <c:pt idx="417">
                  <c:v>6.3</c:v>
                </c:pt>
                <c:pt idx="418">
                  <c:v>6.3</c:v>
                </c:pt>
                <c:pt idx="419">
                  <c:v>9.1</c:v>
                </c:pt>
                <c:pt idx="420">
                  <c:v>7.1</c:v>
                </c:pt>
                <c:pt idx="421">
                  <c:v>6.5</c:v>
                </c:pt>
                <c:pt idx="422">
                  <c:v>6.8</c:v>
                </c:pt>
                <c:pt idx="423">
                  <c:v>6.4</c:v>
                </c:pt>
                <c:pt idx="424">
                  <c:v>7.6</c:v>
                </c:pt>
                <c:pt idx="425">
                  <c:v>6.9</c:v>
                </c:pt>
                <c:pt idx="426">
                  <c:v>7</c:v>
                </c:pt>
                <c:pt idx="427">
                  <c:v>6.5</c:v>
                </c:pt>
                <c:pt idx="428">
                  <c:v>6.8</c:v>
                </c:pt>
                <c:pt idx="429">
                  <c:v>7.1</c:v>
                </c:pt>
                <c:pt idx="430">
                  <c:v>7</c:v>
                </c:pt>
                <c:pt idx="431">
                  <c:v>7.2</c:v>
                </c:pt>
                <c:pt idx="432">
                  <c:v>7.5</c:v>
                </c:pt>
                <c:pt idx="433">
                  <c:v>7.8</c:v>
                </c:pt>
                <c:pt idx="434">
                  <c:v>7.5</c:v>
                </c:pt>
                <c:pt idx="435">
                  <c:v>6.9</c:v>
                </c:pt>
                <c:pt idx="436">
                  <c:v>7.1</c:v>
                </c:pt>
                <c:pt idx="437">
                  <c:v>6.7</c:v>
                </c:pt>
                <c:pt idx="438">
                  <c:v>7.1</c:v>
                </c:pt>
                <c:pt idx="439">
                  <c:v>6.7</c:v>
                </c:pt>
                <c:pt idx="440">
                  <c:v>6.8</c:v>
                </c:pt>
                <c:pt idx="441">
                  <c:v>7.1</c:v>
                </c:pt>
                <c:pt idx="442">
                  <c:v>6.6</c:v>
                </c:pt>
                <c:pt idx="443">
                  <c:v>6.1</c:v>
                </c:pt>
                <c:pt idx="444">
                  <c:v>6.7</c:v>
                </c:pt>
                <c:pt idx="445">
                  <c:v>6.7</c:v>
                </c:pt>
                <c:pt idx="446">
                  <c:v>6.6</c:v>
                </c:pt>
                <c:pt idx="447">
                  <c:v>5.7</c:v>
                </c:pt>
                <c:pt idx="448">
                  <c:v>6.7</c:v>
                </c:pt>
                <c:pt idx="449">
                  <c:v>7.1</c:v>
                </c:pt>
                <c:pt idx="450">
                  <c:v>6.7</c:v>
                </c:pt>
                <c:pt idx="451">
                  <c:v>6.6</c:v>
                </c:pt>
                <c:pt idx="452">
                  <c:v>6.7</c:v>
                </c:pt>
                <c:pt idx="453">
                  <c:v>6.4</c:v>
                </c:pt>
                <c:pt idx="454">
                  <c:v>6.4</c:v>
                </c:pt>
                <c:pt idx="455">
                  <c:v>6.4</c:v>
                </c:pt>
                <c:pt idx="456">
                  <c:v>6.2</c:v>
                </c:pt>
                <c:pt idx="457">
                  <c:v>6.2</c:v>
                </c:pt>
                <c:pt idx="458">
                  <c:v>6.4</c:v>
                </c:pt>
                <c:pt idx="459">
                  <c:v>6.5</c:v>
                </c:pt>
                <c:pt idx="460">
                  <c:v>6.8</c:v>
                </c:pt>
                <c:pt idx="461">
                  <c:v>6.6</c:v>
                </c:pt>
                <c:pt idx="462">
                  <c:v>6.1</c:v>
                </c:pt>
                <c:pt idx="463">
                  <c:v>6</c:v>
                </c:pt>
                <c:pt idx="464">
                  <c:v>6.2</c:v>
                </c:pt>
                <c:pt idx="465">
                  <c:v>6.2</c:v>
                </c:pt>
                <c:pt idx="466">
                  <c:v>6.4</c:v>
                </c:pt>
                <c:pt idx="467">
                  <c:v>6.4</c:v>
                </c:pt>
                <c:pt idx="468">
                  <c:v>7.4</c:v>
                </c:pt>
                <c:pt idx="469">
                  <c:v>7.4</c:v>
                </c:pt>
                <c:pt idx="470">
                  <c:v>7.5</c:v>
                </c:pt>
                <c:pt idx="471">
                  <c:v>7.2</c:v>
                </c:pt>
                <c:pt idx="472">
                  <c:v>6.9</c:v>
                </c:pt>
                <c:pt idx="473">
                  <c:v>6.8</c:v>
                </c:pt>
                <c:pt idx="474">
                  <c:v>6.9</c:v>
                </c:pt>
                <c:pt idx="475">
                  <c:v>6.8</c:v>
                </c:pt>
                <c:pt idx="476">
                  <c:v>6.4</c:v>
                </c:pt>
                <c:pt idx="477">
                  <c:v>6.2</c:v>
                </c:pt>
                <c:pt idx="478">
                  <c:v>6.3</c:v>
                </c:pt>
                <c:pt idx="479">
                  <c:v>5.8</c:v>
                </c:pt>
                <c:pt idx="480">
                  <c:v>6.4</c:v>
                </c:pt>
                <c:pt idx="481">
                  <c:v>6.2</c:v>
                </c:pt>
                <c:pt idx="482">
                  <c:v>5.9</c:v>
                </c:pt>
                <c:pt idx="483">
                  <c:v>5.2</c:v>
                </c:pt>
                <c:pt idx="484">
                  <c:v>4.9000000000000004</c:v>
                </c:pt>
                <c:pt idx="485">
                  <c:v>4.8</c:v>
                </c:pt>
                <c:pt idx="486">
                  <c:v>4.8</c:v>
                </c:pt>
                <c:pt idx="487">
                  <c:v>4.7</c:v>
                </c:pt>
                <c:pt idx="488">
                  <c:v>4.2</c:v>
                </c:pt>
                <c:pt idx="489">
                  <c:v>4.5999999999999996</c:v>
                </c:pt>
                <c:pt idx="490">
                  <c:v>4.8</c:v>
                </c:pt>
                <c:pt idx="491">
                  <c:v>4.4000000000000004</c:v>
                </c:pt>
                <c:pt idx="492">
                  <c:v>5.4</c:v>
                </c:pt>
                <c:pt idx="493">
                  <c:v>4.8</c:v>
                </c:pt>
                <c:pt idx="494">
                  <c:v>4.5</c:v>
                </c:pt>
                <c:pt idx="495">
                  <c:v>5</c:v>
                </c:pt>
                <c:pt idx="496">
                  <c:v>4.9000000000000004</c:v>
                </c:pt>
                <c:pt idx="497">
                  <c:v>4.9000000000000004</c:v>
                </c:pt>
                <c:pt idx="498">
                  <c:v>5.2</c:v>
                </c:pt>
                <c:pt idx="499">
                  <c:v>5.2</c:v>
                </c:pt>
                <c:pt idx="500">
                  <c:v>4.5</c:v>
                </c:pt>
                <c:pt idx="501">
                  <c:v>4.5999999999999996</c:v>
                </c:pt>
                <c:pt idx="502">
                  <c:v>4.5</c:v>
                </c:pt>
                <c:pt idx="503">
                  <c:v>4.2</c:v>
                </c:pt>
                <c:pt idx="504">
                  <c:v>4.8</c:v>
                </c:pt>
                <c:pt idx="505">
                  <c:v>4.9000000000000004</c:v>
                </c:pt>
                <c:pt idx="506">
                  <c:v>5.3</c:v>
                </c:pt>
                <c:pt idx="507">
                  <c:v>5</c:v>
                </c:pt>
                <c:pt idx="508">
                  <c:v>4.5</c:v>
                </c:pt>
                <c:pt idx="509">
                  <c:v>4.5</c:v>
                </c:pt>
                <c:pt idx="510">
                  <c:v>5.6</c:v>
                </c:pt>
                <c:pt idx="511">
                  <c:v>6.8</c:v>
                </c:pt>
                <c:pt idx="512">
                  <c:v>7</c:v>
                </c:pt>
                <c:pt idx="513">
                  <c:v>3.4</c:v>
                </c:pt>
                <c:pt idx="514">
                  <c:v>4.0999999999999996</c:v>
                </c:pt>
                <c:pt idx="515">
                  <c:v>4.5</c:v>
                </c:pt>
                <c:pt idx="516">
                  <c:v>6.1</c:v>
                </c:pt>
                <c:pt idx="517">
                  <c:v>5.8</c:v>
                </c:pt>
                <c:pt idx="518">
                  <c:v>5.9</c:v>
                </c:pt>
                <c:pt idx="519">
                  <c:v>5.8</c:v>
                </c:pt>
                <c:pt idx="520">
                  <c:v>6.5</c:v>
                </c:pt>
                <c:pt idx="521">
                  <c:v>6.4</c:v>
                </c:pt>
                <c:pt idx="522">
                  <c:v>5.5</c:v>
                </c:pt>
                <c:pt idx="523">
                  <c:v>5.4</c:v>
                </c:pt>
                <c:pt idx="524">
                  <c:v>5.7</c:v>
                </c:pt>
                <c:pt idx="525">
                  <c:v>5.7</c:v>
                </c:pt>
                <c:pt idx="526">
                  <c:v>5.7</c:v>
                </c:pt>
                <c:pt idx="527">
                  <c:v>5.5</c:v>
                </c:pt>
                <c:pt idx="528">
                  <c:v>5.5</c:v>
                </c:pt>
                <c:pt idx="529">
                  <c:v>5.6</c:v>
                </c:pt>
                <c:pt idx="530">
                  <c:v>5.3</c:v>
                </c:pt>
                <c:pt idx="531">
                  <c:v>5.3</c:v>
                </c:pt>
                <c:pt idx="532">
                  <c:v>5.8</c:v>
                </c:pt>
                <c:pt idx="533">
                  <c:v>5.6</c:v>
                </c:pt>
                <c:pt idx="534">
                  <c:v>6.3</c:v>
                </c:pt>
                <c:pt idx="535">
                  <c:v>6</c:v>
                </c:pt>
                <c:pt idx="536">
                  <c:v>5.2</c:v>
                </c:pt>
                <c:pt idx="537">
                  <c:v>5.3</c:v>
                </c:pt>
                <c:pt idx="538">
                  <c:v>5.4</c:v>
                </c:pt>
                <c:pt idx="539">
                  <c:v>5.4</c:v>
                </c:pt>
                <c:pt idx="540">
                  <c:v>5</c:v>
                </c:pt>
                <c:pt idx="541">
                  <c:v>5</c:v>
                </c:pt>
                <c:pt idx="542">
                  <c:v>4.9000000000000004</c:v>
                </c:pt>
                <c:pt idx="543">
                  <c:v>5.3</c:v>
                </c:pt>
                <c:pt idx="544">
                  <c:v>5.3</c:v>
                </c:pt>
                <c:pt idx="545">
                  <c:v>5.8</c:v>
                </c:pt>
                <c:pt idx="546">
                  <c:v>5.3</c:v>
                </c:pt>
                <c:pt idx="547">
                  <c:v>5.2</c:v>
                </c:pt>
                <c:pt idx="548">
                  <c:v>4.5999999999999996</c:v>
                </c:pt>
                <c:pt idx="549">
                  <c:v>4.5</c:v>
                </c:pt>
                <c:pt idx="550">
                  <c:v>4.0999999999999996</c:v>
                </c:pt>
                <c:pt idx="551">
                  <c:v>6.9</c:v>
                </c:pt>
                <c:pt idx="552">
                  <c:v>3.7</c:v>
                </c:pt>
                <c:pt idx="553">
                  <c:v>3.4</c:v>
                </c:pt>
                <c:pt idx="554">
                  <c:v>3.6</c:v>
                </c:pt>
                <c:pt idx="555">
                  <c:v>3.1</c:v>
                </c:pt>
                <c:pt idx="556">
                  <c:v>3.5</c:v>
                </c:pt>
                <c:pt idx="557">
                  <c:v>2.9</c:v>
                </c:pt>
                <c:pt idx="558">
                  <c:v>2.2000000000000002</c:v>
                </c:pt>
                <c:pt idx="559">
                  <c:v>2.7</c:v>
                </c:pt>
                <c:pt idx="560">
                  <c:v>2.7</c:v>
                </c:pt>
                <c:pt idx="561">
                  <c:v>3.1</c:v>
                </c:pt>
                <c:pt idx="562">
                  <c:v>3.5</c:v>
                </c:pt>
                <c:pt idx="563">
                  <c:v>3.7</c:v>
                </c:pt>
                <c:pt idx="564">
                  <c:v>4.2</c:v>
                </c:pt>
                <c:pt idx="565">
                  <c:v>4.2</c:v>
                </c:pt>
                <c:pt idx="566">
                  <c:v>4.2</c:v>
                </c:pt>
                <c:pt idx="567">
                  <c:v>4</c:v>
                </c:pt>
                <c:pt idx="568">
                  <c:v>3.8</c:v>
                </c:pt>
                <c:pt idx="569">
                  <c:v>4</c:v>
                </c:pt>
                <c:pt idx="570">
                  <c:v>3.4</c:v>
                </c:pt>
                <c:pt idx="571">
                  <c:v>3.6</c:v>
                </c:pt>
                <c:pt idx="572">
                  <c:v>3.6</c:v>
                </c:pt>
                <c:pt idx="573">
                  <c:v>3.6</c:v>
                </c:pt>
                <c:pt idx="574">
                  <c:v>3.9</c:v>
                </c:pt>
                <c:pt idx="575">
                  <c:v>3.7</c:v>
                </c:pt>
                <c:pt idx="576">
                  <c:v>3.7</c:v>
                </c:pt>
                <c:pt idx="577">
                  <c:v>4.0999999999999996</c:v>
                </c:pt>
                <c:pt idx="578">
                  <c:v>4.4000000000000004</c:v>
                </c:pt>
                <c:pt idx="579">
                  <c:v>4.2</c:v>
                </c:pt>
                <c:pt idx="580">
                  <c:v>4</c:v>
                </c:pt>
                <c:pt idx="581">
                  <c:v>3.8</c:v>
                </c:pt>
                <c:pt idx="582">
                  <c:v>3.7</c:v>
                </c:pt>
                <c:pt idx="583">
                  <c:v>3.4</c:v>
                </c:pt>
                <c:pt idx="584">
                  <c:v>3.5</c:v>
                </c:pt>
                <c:pt idx="585">
                  <c:v>3.4</c:v>
                </c:pt>
                <c:pt idx="586">
                  <c:v>3.1</c:v>
                </c:pt>
                <c:pt idx="587">
                  <c:v>3.6</c:v>
                </c:pt>
                <c:pt idx="588">
                  <c:v>3.7</c:v>
                </c:pt>
                <c:pt idx="589">
                  <c:v>4.0999999999999996</c:v>
                </c:pt>
                <c:pt idx="590">
                  <c:v>4</c:v>
                </c:pt>
                <c:pt idx="591">
                  <c:v>3.4</c:v>
                </c:pt>
                <c:pt idx="592">
                  <c:v>7.8</c:v>
                </c:pt>
                <c:pt idx="593">
                  <c:v>5.5</c:v>
                </c:pt>
                <c:pt idx="594">
                  <c:v>4.4000000000000004</c:v>
                </c:pt>
                <c:pt idx="595">
                  <c:v>3.8</c:v>
                </c:pt>
                <c:pt idx="596">
                  <c:v>4.7</c:v>
                </c:pt>
                <c:pt idx="597">
                  <c:v>5.5</c:v>
                </c:pt>
                <c:pt idx="598">
                  <c:v>6.4</c:v>
                </c:pt>
                <c:pt idx="599">
                  <c:v>6.4</c:v>
                </c:pt>
                <c:pt idx="600">
                  <c:v>6.2</c:v>
                </c:pt>
                <c:pt idx="601">
                  <c:v>5.5</c:v>
                </c:pt>
                <c:pt idx="602">
                  <c:v>5.9</c:v>
                </c:pt>
                <c:pt idx="603">
                  <c:v>6.8</c:v>
                </c:pt>
                <c:pt idx="604">
                  <c:v>8.1999999999999993</c:v>
                </c:pt>
                <c:pt idx="605">
                  <c:v>6.7</c:v>
                </c:pt>
                <c:pt idx="606">
                  <c:v>6</c:v>
                </c:pt>
                <c:pt idx="607">
                  <c:v>4.9000000000000004</c:v>
                </c:pt>
                <c:pt idx="608">
                  <c:v>5.9</c:v>
                </c:pt>
                <c:pt idx="609">
                  <c:v>5.4</c:v>
                </c:pt>
                <c:pt idx="610">
                  <c:v>5.9</c:v>
                </c:pt>
                <c:pt idx="611">
                  <c:v>5.9</c:v>
                </c:pt>
                <c:pt idx="612">
                  <c:v>6.1</c:v>
                </c:pt>
                <c:pt idx="613">
                  <c:v>5.8</c:v>
                </c:pt>
                <c:pt idx="614">
                  <c:v>5.7</c:v>
                </c:pt>
                <c:pt idx="615">
                  <c:v>6.4</c:v>
                </c:pt>
                <c:pt idx="616">
                  <c:v>7</c:v>
                </c:pt>
                <c:pt idx="617">
                  <c:v>6.9</c:v>
                </c:pt>
                <c:pt idx="618">
                  <c:v>6.8</c:v>
                </c:pt>
                <c:pt idx="619">
                  <c:v>6.9</c:v>
                </c:pt>
                <c:pt idx="620">
                  <c:v>6.7</c:v>
                </c:pt>
                <c:pt idx="621">
                  <c:v>6.6</c:v>
                </c:pt>
                <c:pt idx="622">
                  <c:v>6.6</c:v>
                </c:pt>
                <c:pt idx="623">
                  <c:v>7.1</c:v>
                </c:pt>
                <c:pt idx="624">
                  <c:v>7.4</c:v>
                </c:pt>
                <c:pt idx="625">
                  <c:v>7.6</c:v>
                </c:pt>
                <c:pt idx="626">
                  <c:v>7</c:v>
                </c:pt>
                <c:pt idx="627">
                  <c:v>6.9</c:v>
                </c:pt>
                <c:pt idx="628">
                  <c:v>6.9</c:v>
                </c:pt>
                <c:pt idx="629">
                  <c:v>7.2</c:v>
                </c:pt>
                <c:pt idx="630">
                  <c:v>7.3</c:v>
                </c:pt>
                <c:pt idx="631">
                  <c:v>7.2</c:v>
                </c:pt>
                <c:pt idx="632">
                  <c:v>6.8</c:v>
                </c:pt>
                <c:pt idx="633">
                  <c:v>6.8</c:v>
                </c:pt>
                <c:pt idx="634">
                  <c:v>7</c:v>
                </c:pt>
                <c:pt idx="635">
                  <c:v>7.8</c:v>
                </c:pt>
                <c:pt idx="636">
                  <c:v>8</c:v>
                </c:pt>
                <c:pt idx="637">
                  <c:v>8</c:v>
                </c:pt>
                <c:pt idx="638">
                  <c:v>8.5</c:v>
                </c:pt>
                <c:pt idx="639">
                  <c:v>8.6999999999999993</c:v>
                </c:pt>
                <c:pt idx="640">
                  <c:v>8.8000000000000007</c:v>
                </c:pt>
                <c:pt idx="641">
                  <c:v>9.1</c:v>
                </c:pt>
                <c:pt idx="642">
                  <c:v>8.1999999999999993</c:v>
                </c:pt>
                <c:pt idx="643">
                  <c:v>8</c:v>
                </c:pt>
                <c:pt idx="644">
                  <c:v>8.1999999999999993</c:v>
                </c:pt>
                <c:pt idx="645">
                  <c:v>8.8000000000000007</c:v>
                </c:pt>
                <c:pt idx="646">
                  <c:v>9.6999999999999993</c:v>
                </c:pt>
                <c:pt idx="647">
                  <c:v>12</c:v>
                </c:pt>
                <c:pt idx="648">
                  <c:v>6.3</c:v>
                </c:pt>
                <c:pt idx="649">
                  <c:v>5.8</c:v>
                </c:pt>
                <c:pt idx="650">
                  <c:v>5.9</c:v>
                </c:pt>
                <c:pt idx="651">
                  <c:v>6.4</c:v>
                </c:pt>
                <c:pt idx="652">
                  <c:v>6.7</c:v>
                </c:pt>
                <c:pt idx="653">
                  <c:v>6.8</c:v>
                </c:pt>
                <c:pt idx="654">
                  <c:v>6.6</c:v>
                </c:pt>
                <c:pt idx="655">
                  <c:v>6.7</c:v>
                </c:pt>
                <c:pt idx="656">
                  <c:v>6.8</c:v>
                </c:pt>
                <c:pt idx="657">
                  <c:v>6.3</c:v>
                </c:pt>
                <c:pt idx="658">
                  <c:v>6.2</c:v>
                </c:pt>
                <c:pt idx="659">
                  <c:v>6.4</c:v>
                </c:pt>
                <c:pt idx="660">
                  <c:v>7.1</c:v>
                </c:pt>
                <c:pt idx="661">
                  <c:v>7.3</c:v>
                </c:pt>
                <c:pt idx="662">
                  <c:v>7.4</c:v>
                </c:pt>
                <c:pt idx="663">
                  <c:v>7.4</c:v>
                </c:pt>
                <c:pt idx="664">
                  <c:v>7.4</c:v>
                </c:pt>
                <c:pt idx="665">
                  <c:v>7.4</c:v>
                </c:pt>
                <c:pt idx="666">
                  <c:v>7.5</c:v>
                </c:pt>
                <c:pt idx="667">
                  <c:v>7.2</c:v>
                </c:pt>
                <c:pt idx="668">
                  <c:v>7.4</c:v>
                </c:pt>
                <c:pt idx="669">
                  <c:v>7.2</c:v>
                </c:pt>
                <c:pt idx="670">
                  <c:v>7.3</c:v>
                </c:pt>
                <c:pt idx="671">
                  <c:v>7.6</c:v>
                </c:pt>
                <c:pt idx="672">
                  <c:v>7.7</c:v>
                </c:pt>
                <c:pt idx="673">
                  <c:v>7.9</c:v>
                </c:pt>
                <c:pt idx="674">
                  <c:v>7.4</c:v>
                </c:pt>
                <c:pt idx="675">
                  <c:v>7.6</c:v>
                </c:pt>
                <c:pt idx="676">
                  <c:v>7.5</c:v>
                </c:pt>
                <c:pt idx="677">
                  <c:v>7.6</c:v>
                </c:pt>
                <c:pt idx="678">
                  <c:v>7.6</c:v>
                </c:pt>
                <c:pt idx="679">
                  <c:v>7.7</c:v>
                </c:pt>
                <c:pt idx="680">
                  <c:v>7.7</c:v>
                </c:pt>
                <c:pt idx="681">
                  <c:v>7.6</c:v>
                </c:pt>
                <c:pt idx="682">
                  <c:v>7.2</c:v>
                </c:pt>
                <c:pt idx="683">
                  <c:v>7.3</c:v>
                </c:pt>
                <c:pt idx="684">
                  <c:v>7.7</c:v>
                </c:pt>
                <c:pt idx="685">
                  <c:v>7.2</c:v>
                </c:pt>
                <c:pt idx="686">
                  <c:v>7.5</c:v>
                </c:pt>
                <c:pt idx="687">
                  <c:v>7</c:v>
                </c:pt>
                <c:pt idx="688">
                  <c:v>6.6</c:v>
                </c:pt>
                <c:pt idx="689">
                  <c:v>6.2</c:v>
                </c:pt>
                <c:pt idx="690">
                  <c:v>6.4</c:v>
                </c:pt>
                <c:pt idx="691">
                  <c:v>6.3</c:v>
                </c:pt>
                <c:pt idx="692">
                  <c:v>6.3</c:v>
                </c:pt>
                <c:pt idx="693">
                  <c:v>6.4</c:v>
                </c:pt>
                <c:pt idx="694">
                  <c:v>6.4</c:v>
                </c:pt>
                <c:pt idx="695">
                  <c:v>6.3</c:v>
                </c:pt>
                <c:pt idx="696">
                  <c:v>6.7</c:v>
                </c:pt>
                <c:pt idx="697">
                  <c:v>7.2</c:v>
                </c:pt>
                <c:pt idx="698">
                  <c:v>7</c:v>
                </c:pt>
                <c:pt idx="699">
                  <c:v>6.7</c:v>
                </c:pt>
                <c:pt idx="700">
                  <c:v>6.9</c:v>
                </c:pt>
                <c:pt idx="701">
                  <c:v>6.6</c:v>
                </c:pt>
                <c:pt idx="702">
                  <c:v>6.7</c:v>
                </c:pt>
                <c:pt idx="703">
                  <c:v>6.8</c:v>
                </c:pt>
                <c:pt idx="704">
                  <c:v>6.6</c:v>
                </c:pt>
                <c:pt idx="705">
                  <c:v>6.5</c:v>
                </c:pt>
                <c:pt idx="706">
                  <c:v>6.2</c:v>
                </c:pt>
                <c:pt idx="707">
                  <c:v>6.2</c:v>
                </c:pt>
                <c:pt idx="708">
                  <c:v>7</c:v>
                </c:pt>
                <c:pt idx="709">
                  <c:v>7.4</c:v>
                </c:pt>
                <c:pt idx="710">
                  <c:v>7.2</c:v>
                </c:pt>
                <c:pt idx="711">
                  <c:v>6.8</c:v>
                </c:pt>
                <c:pt idx="712">
                  <c:v>6.6</c:v>
                </c:pt>
                <c:pt idx="713">
                  <c:v>6.5</c:v>
                </c:pt>
                <c:pt idx="714">
                  <c:v>6.3</c:v>
                </c:pt>
                <c:pt idx="715">
                  <c:v>6.3</c:v>
                </c:pt>
                <c:pt idx="716">
                  <c:v>6.3</c:v>
                </c:pt>
                <c:pt idx="717">
                  <c:v>6.1</c:v>
                </c:pt>
                <c:pt idx="718">
                  <c:v>6</c:v>
                </c:pt>
              </c:numCache>
            </c:numRef>
          </c:val>
          <c:smooth val="0"/>
          <c:extLst xmlns:c16r2="http://schemas.microsoft.com/office/drawing/2015/06/chart">
            <c:ext xmlns:c16="http://schemas.microsoft.com/office/drawing/2014/chart" uri="{C3380CC4-5D6E-409C-BE32-E72D297353CC}">
              <c16:uniqueId val="{0000000A-626D-4D2D-9DA6-95F37320E123}"/>
            </c:ext>
          </c:extLst>
        </c:ser>
        <c:dLbls>
          <c:showLegendKey val="0"/>
          <c:showVal val="0"/>
          <c:showCatName val="0"/>
          <c:showSerName val="0"/>
          <c:showPercent val="0"/>
          <c:showBubbleSize val="0"/>
        </c:dLbls>
        <c:marker val="1"/>
        <c:smooth val="0"/>
        <c:axId val="143859072"/>
        <c:axId val="143860864"/>
      </c:lineChart>
      <c:dateAx>
        <c:axId val="143859072"/>
        <c:scaling>
          <c:orientation val="minMax"/>
        </c:scaling>
        <c:delete val="0"/>
        <c:axPos val="b"/>
        <c:numFmt formatCode="m/d/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60864"/>
        <c:crosses val="autoZero"/>
        <c:auto val="1"/>
        <c:lblOffset val="100"/>
        <c:baseTimeUnit val="months"/>
      </c:dateAx>
      <c:valAx>
        <c:axId val="1438608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859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9EA56-6285-4512-8B6A-17161CC9C6B4}" type="datetimeFigureOut">
              <a:rPr lang="en-US" smtClean="0"/>
              <a:t>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54797-0C66-4186-B942-8C71D1EE6508}" type="slidenum">
              <a:rPr lang="en-US" smtClean="0"/>
              <a:t>‹#›</a:t>
            </a:fld>
            <a:endParaRPr lang="en-US"/>
          </a:p>
        </p:txBody>
      </p:sp>
    </p:spTree>
    <p:extLst>
      <p:ext uri="{BB962C8B-B14F-4D97-AF65-F5344CB8AC3E}">
        <p14:creationId xmlns:p14="http://schemas.microsoft.com/office/powerpoint/2010/main" val="259704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a:t>
            </a:r>
            <a:r>
              <a:rPr lang="en-US" baseline="0" dirty="0" smtClean="0"/>
              <a:t> in 2010; agency’s mission to make college more accessible and affordable for all Virginians</a:t>
            </a:r>
            <a:endParaRPr lang="en-US" dirty="0"/>
          </a:p>
        </p:txBody>
      </p:sp>
      <p:sp>
        <p:nvSpPr>
          <p:cNvPr id="4" name="Slide Number Placeholder 3"/>
          <p:cNvSpPr>
            <a:spLocks noGrp="1"/>
          </p:cNvSpPr>
          <p:nvPr>
            <p:ph type="sldNum" sz="quarter" idx="10"/>
          </p:nvPr>
        </p:nvSpPr>
        <p:spPr/>
        <p:txBody>
          <a:bodyPr/>
          <a:lstStyle/>
          <a:p>
            <a:fld id="{1475B3F4-D65E-D94D-99A4-D792A0B291E0}" type="slidenum">
              <a:rPr lang="en-US" smtClean="0"/>
              <a:t>15</a:t>
            </a:fld>
            <a:endParaRPr lang="en-US" dirty="0"/>
          </a:p>
        </p:txBody>
      </p:sp>
    </p:spTree>
    <p:extLst>
      <p:ext uri="{BB962C8B-B14F-4D97-AF65-F5344CB8AC3E}">
        <p14:creationId xmlns:p14="http://schemas.microsoft.com/office/powerpoint/2010/main" val="253526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commitment-</a:t>
            </a:r>
            <a:r>
              <a:rPr lang="en-US" baseline="0" dirty="0" smtClean="0"/>
              <a:t> 10</a:t>
            </a:r>
            <a:r>
              <a:rPr lang="en-US" baseline="30000" dirty="0" smtClean="0"/>
              <a:t>th</a:t>
            </a:r>
            <a:r>
              <a:rPr lang="en-US" baseline="0" dirty="0" smtClean="0"/>
              <a:t>-12</a:t>
            </a:r>
            <a:r>
              <a:rPr lang="en-US" baseline="30000" dirty="0" smtClean="0"/>
              <a:t>th</a:t>
            </a:r>
            <a:r>
              <a:rPr lang="en-US" baseline="0" dirty="0" smtClean="0"/>
              <a:t> grades</a:t>
            </a:r>
          </a:p>
          <a:p>
            <a:r>
              <a:rPr lang="en-US" baseline="0" dirty="0" smtClean="0"/>
              <a:t>2.5 GPA, National School Lunch, Virginia resident, Legal US Resident, US Citizen</a:t>
            </a:r>
          </a:p>
          <a:p>
            <a:endParaRPr lang="en-US" baseline="0" dirty="0" smtClean="0"/>
          </a:p>
          <a:p>
            <a:r>
              <a:rPr lang="en-US" baseline="0" dirty="0" smtClean="0"/>
              <a:t>Partner with access providers who work with students- maintain 2.5 GPA, community service, attend school regularly, code of conduct, financial literacy </a:t>
            </a:r>
          </a:p>
          <a:p>
            <a:endParaRPr lang="en-US" baseline="0" dirty="0" smtClean="0"/>
          </a:p>
          <a:p>
            <a:r>
              <a:rPr lang="en-US" baseline="0" dirty="0" smtClean="0"/>
              <a:t>Earn up to $2,000</a:t>
            </a:r>
          </a:p>
        </p:txBody>
      </p:sp>
      <p:sp>
        <p:nvSpPr>
          <p:cNvPr id="4" name="Slide Number Placeholder 3"/>
          <p:cNvSpPr>
            <a:spLocks noGrp="1"/>
          </p:cNvSpPr>
          <p:nvPr>
            <p:ph type="sldNum" sz="quarter" idx="10"/>
          </p:nvPr>
        </p:nvSpPr>
        <p:spPr/>
        <p:txBody>
          <a:bodyPr/>
          <a:lstStyle/>
          <a:p>
            <a:fld id="{1475B3F4-D65E-D94D-99A4-D792A0B291E0}" type="slidenum">
              <a:rPr lang="en-US" smtClean="0"/>
              <a:t>16</a:t>
            </a:fld>
            <a:endParaRPr lang="en-US" dirty="0"/>
          </a:p>
        </p:txBody>
      </p:sp>
    </p:spTree>
    <p:extLst>
      <p:ext uri="{BB962C8B-B14F-4D97-AF65-F5344CB8AC3E}">
        <p14:creationId xmlns:p14="http://schemas.microsoft.com/office/powerpoint/2010/main" val="348653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Began 2010, Permanent 2015</a:t>
            </a:r>
          </a:p>
          <a:p>
            <a:endParaRPr lang="en-US" dirty="0"/>
          </a:p>
        </p:txBody>
      </p:sp>
      <p:sp>
        <p:nvSpPr>
          <p:cNvPr id="4" name="Slide Number Placeholder 3"/>
          <p:cNvSpPr>
            <a:spLocks noGrp="1"/>
          </p:cNvSpPr>
          <p:nvPr>
            <p:ph type="sldNum" sz="quarter" idx="10"/>
          </p:nvPr>
        </p:nvSpPr>
        <p:spPr/>
        <p:txBody>
          <a:bodyPr/>
          <a:lstStyle/>
          <a:p>
            <a:fld id="{1475B3F4-D65E-D94D-99A4-D792A0B291E0}" type="slidenum">
              <a:rPr lang="en-US" smtClean="0"/>
              <a:t>17</a:t>
            </a:fld>
            <a:endParaRPr lang="en-US" dirty="0"/>
          </a:p>
        </p:txBody>
      </p:sp>
    </p:spTree>
    <p:extLst>
      <p:ext uri="{BB962C8B-B14F-4D97-AF65-F5344CB8AC3E}">
        <p14:creationId xmlns:p14="http://schemas.microsoft.com/office/powerpoint/2010/main" val="386149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B3F4-D65E-D94D-99A4-D792A0B291E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9461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reasons students</a:t>
            </a:r>
            <a:r>
              <a:rPr lang="en-US" baseline="0" dirty="0" smtClean="0"/>
              <a:t> don’t earn awards- don’t maintain 2.5 GPA and don’t complete </a:t>
            </a:r>
            <a:r>
              <a:rPr lang="en-US" baseline="0" smtClean="0"/>
              <a:t>community service</a:t>
            </a:r>
            <a:endParaRPr lang="en-US" dirty="0"/>
          </a:p>
        </p:txBody>
      </p:sp>
      <p:sp>
        <p:nvSpPr>
          <p:cNvPr id="4" name="Slide Number Placeholder 3"/>
          <p:cNvSpPr>
            <a:spLocks noGrp="1"/>
          </p:cNvSpPr>
          <p:nvPr>
            <p:ph type="sldNum" sz="quarter" idx="10"/>
          </p:nvPr>
        </p:nvSpPr>
        <p:spPr/>
        <p:txBody>
          <a:bodyPr/>
          <a:lstStyle/>
          <a:p>
            <a:fld id="{1475B3F4-D65E-D94D-99A4-D792A0B291E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3701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ones we KNOW are attending college</a:t>
            </a:r>
          </a:p>
          <a:p>
            <a:endParaRPr lang="en-US" dirty="0" smtClean="0"/>
          </a:p>
          <a:p>
            <a:r>
              <a:rPr lang="en-US" dirty="0" smtClean="0"/>
              <a:t>Highest attended college- ODU 138 SOAR</a:t>
            </a:r>
            <a:r>
              <a:rPr lang="en-US" baseline="0" dirty="0" smtClean="0"/>
              <a:t> graduates</a:t>
            </a:r>
          </a:p>
          <a:p>
            <a:endParaRPr lang="en-US" baseline="0" dirty="0" smtClean="0"/>
          </a:p>
          <a:p>
            <a:r>
              <a:rPr lang="en-US" baseline="0" dirty="0" smtClean="0"/>
              <a:t>Represents 1,168 SOAR grads who have </a:t>
            </a:r>
            <a:r>
              <a:rPr lang="en-US" baseline="0" smtClean="0"/>
              <a:t>taken distributions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475B3F4-D65E-D94D-99A4-D792A0B291E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4845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out website for more info, email</a:t>
            </a:r>
            <a:r>
              <a:rPr lang="en-US" baseline="0" dirty="0" smtClean="0"/>
              <a:t> me with questions</a:t>
            </a:r>
            <a:endParaRPr lang="en-US" dirty="0"/>
          </a:p>
        </p:txBody>
      </p:sp>
      <p:sp>
        <p:nvSpPr>
          <p:cNvPr id="4" name="Slide Number Placeholder 3"/>
          <p:cNvSpPr>
            <a:spLocks noGrp="1"/>
          </p:cNvSpPr>
          <p:nvPr>
            <p:ph type="sldNum" sz="quarter" idx="10"/>
          </p:nvPr>
        </p:nvSpPr>
        <p:spPr/>
        <p:txBody>
          <a:bodyPr/>
          <a:lstStyle/>
          <a:p>
            <a:fld id="{1475B3F4-D65E-D94D-99A4-D792A0B291E0}" type="slidenum">
              <a:rPr lang="en-US" smtClean="0"/>
              <a:t>21</a:t>
            </a:fld>
            <a:endParaRPr lang="en-US" dirty="0"/>
          </a:p>
        </p:txBody>
      </p:sp>
    </p:spTree>
    <p:extLst>
      <p:ext uri="{BB962C8B-B14F-4D97-AF65-F5344CB8AC3E}">
        <p14:creationId xmlns:p14="http://schemas.microsoft.com/office/powerpoint/2010/main" val="277322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0BFDD-9D76-4241-883F-D428B200752D}" type="slidenum">
              <a:rPr lang="en-US" smtClean="0"/>
              <a:t>22</a:t>
            </a:fld>
            <a:endParaRPr lang="en-US"/>
          </a:p>
        </p:txBody>
      </p:sp>
    </p:spTree>
    <p:extLst>
      <p:ext uri="{BB962C8B-B14F-4D97-AF65-F5344CB8AC3E}">
        <p14:creationId xmlns:p14="http://schemas.microsoft.com/office/powerpoint/2010/main" val="1665440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hasCustomPrompt="1"/>
          </p:nvPr>
        </p:nvSpPr>
        <p:spPr>
          <a:xfrm>
            <a:off x="1371600" y="2819400"/>
            <a:ext cx="6400800" cy="1752600"/>
          </a:xfrm>
          <a:prstGeom prst="rect">
            <a:avLst/>
          </a:prstGeom>
        </p:spPr>
        <p:txBody>
          <a:bodyPr>
            <a:normAutofit/>
          </a:bodyPr>
          <a:lstStyle>
            <a:lvl1pPr marL="0" indent="0" algn="ctr">
              <a:buNone/>
              <a:defRPr sz="1800" b="1" cap="none" spc="250" baseline="0">
                <a:solidFill>
                  <a:schemeClr val="tx2"/>
                </a:solidFill>
                <a:latin typeface="Minion Pro"/>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Career Planning and the Role of 529s</a:t>
            </a:r>
            <a:endParaRPr kumimoji="0" lang="en-US" dirty="0"/>
          </a:p>
        </p:txBody>
      </p:sp>
      <p:sp>
        <p:nvSpPr>
          <p:cNvPr id="28" name="Date Placeholder 27"/>
          <p:cNvSpPr>
            <a:spLocks noGrp="1"/>
          </p:cNvSpPr>
          <p:nvPr>
            <p:ph type="dt" sz="half" idx="10"/>
          </p:nvPr>
        </p:nvSpPr>
        <p:spPr>
          <a:xfrm>
            <a:off x="5791200" y="6404984"/>
            <a:ext cx="3044952" cy="365760"/>
          </a:xfrm>
          <a:prstGeom prst="rect">
            <a:avLst/>
          </a:prstGeom>
        </p:spPr>
        <p:txBody>
          <a:bodyPr/>
          <a:lstStyle/>
          <a:p>
            <a:fld id="{AE3C447C-7BEF-4299-BC62-F37B207DBDC6}" type="datetimeFigureOut">
              <a:rPr lang="en-US" smtClean="0"/>
              <a:t>3/1/2019</a:t>
            </a:fld>
            <a:endParaRPr lang="en-US"/>
          </a:p>
        </p:txBody>
      </p:sp>
      <p:sp>
        <p:nvSpPr>
          <p:cNvPr id="17" name="Footer Placeholder 16"/>
          <p:cNvSpPr>
            <a:spLocks noGrp="1"/>
          </p:cNvSpPr>
          <p:nvPr>
            <p:ph type="ftr" sz="quarter" idx="11"/>
          </p:nvPr>
        </p:nvSpPr>
        <p:spPr>
          <a:xfrm>
            <a:off x="304800" y="6410848"/>
            <a:ext cx="3581400" cy="365760"/>
          </a:xfrm>
          <a:prstGeom prst="rect">
            <a:avLst/>
          </a:prstGeom>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4343400" y="2199452"/>
            <a:ext cx="457200" cy="441325"/>
          </a:xfrm>
          <a:prstGeom prst="rect">
            <a:avLst/>
          </a:prstGeom>
        </p:spPr>
        <p:txBody>
          <a:bodyPr/>
          <a:lstStyle>
            <a:lvl1pPr>
              <a:defRPr>
                <a:solidFill>
                  <a:schemeClr val="accent3">
                    <a:shade val="75000"/>
                  </a:schemeClr>
                </a:solidFill>
              </a:defRPr>
            </a:lvl1pPr>
          </a:lstStyle>
          <a:p>
            <a:fld id="{79E48A82-07E1-4D32-83AB-569E9F38036F}" type="slidenum">
              <a:rPr lang="en-US" smtClean="0"/>
              <a:t>‹#›</a:t>
            </a:fld>
            <a:endParaRPr lang="en-US"/>
          </a:p>
        </p:txBody>
      </p:sp>
      <p:sp>
        <p:nvSpPr>
          <p:cNvPr id="8" name="Title 7"/>
          <p:cNvSpPr>
            <a:spLocks noGrp="1"/>
          </p:cNvSpPr>
          <p:nvPr>
            <p:ph type="ctrTitle" hasCustomPrompt="1"/>
          </p:nvPr>
        </p:nvSpPr>
        <p:spPr>
          <a:xfrm>
            <a:off x="685800" y="762000"/>
            <a:ext cx="7772400" cy="1295400"/>
          </a:xfrm>
          <a:prstGeom prst="rect">
            <a:avLst/>
          </a:prstGeom>
        </p:spPr>
        <p:txBody>
          <a:bodyPr anchor="b">
            <a:normAutofit/>
          </a:bodyPr>
          <a:lstStyle>
            <a:lvl1pPr>
              <a:defRPr sz="4000" baseline="0">
                <a:solidFill>
                  <a:schemeClr val="accent1"/>
                </a:solidFill>
                <a:latin typeface="Minion Pro Med"/>
              </a:defRPr>
            </a:lvl1pPr>
          </a:lstStyle>
          <a:p>
            <a:r>
              <a:rPr kumimoji="0" lang="en-US" dirty="0" smtClean="0"/>
              <a:t>2015 College Savings Foundation Conference</a:t>
            </a:r>
            <a:endParaRPr kumimoji="0" lang="en-US" dirty="0"/>
          </a:p>
        </p:txBody>
      </p:sp>
      <p:pic>
        <p:nvPicPr>
          <p:cNvPr id="20" name="Picture 19" descr="C:\Users\hek4\AppData\Local\Microsoft\Windows\Temporary Internet Files\Content.Outlook\A81M25T7\CSF Logo Master .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28600"/>
            <a:ext cx="838200" cy="656590"/>
          </a:xfrm>
          <a:prstGeom prst="rect">
            <a:avLst/>
          </a:prstGeom>
          <a:noFill/>
          <a:ln>
            <a:noFill/>
          </a:ln>
        </p:spPr>
      </p:pic>
      <p:sp>
        <p:nvSpPr>
          <p:cNvPr id="21" name="Rectangle 20"/>
          <p:cNvSpPr/>
          <p:nvPr/>
        </p:nvSpPr>
        <p:spPr>
          <a:xfrm>
            <a:off x="0" y="1098176"/>
            <a:ext cx="9144000" cy="509603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solidFill>
                <a:srgbClr val="FF0000"/>
              </a:solidFill>
            </a:endParaRPr>
          </a:p>
        </p:txBody>
      </p:sp>
      <p:sp>
        <p:nvSpPr>
          <p:cNvPr id="22" name="Rectangle 21"/>
          <p:cNvSpPr/>
          <p:nvPr/>
        </p:nvSpPr>
        <p:spPr>
          <a:xfrm>
            <a:off x="321235" y="1329767"/>
            <a:ext cx="8456706" cy="4258235"/>
          </a:xfrm>
          <a:prstGeom prst="rect">
            <a:avLst/>
          </a:prstGeom>
          <a:solidFill>
            <a:schemeClr val="accent1">
              <a:tint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ectangle 22"/>
          <p:cNvSpPr/>
          <p:nvPr/>
        </p:nvSpPr>
        <p:spPr>
          <a:xfrm>
            <a:off x="0" y="-1"/>
            <a:ext cx="9144000" cy="1105648"/>
          </a:xfrm>
          <a:prstGeom prst="rect">
            <a:avLst/>
          </a:prstGeom>
          <a:solidFill>
            <a:srgbClr val="FFFFFF"/>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solidFill>
                <a:srgbClr val="FF0000"/>
              </a:solidFill>
            </a:endParaRPr>
          </a:p>
        </p:txBody>
      </p:sp>
      <p:sp>
        <p:nvSpPr>
          <p:cNvPr id="24" name="Rectangle 23"/>
          <p:cNvSpPr/>
          <p:nvPr/>
        </p:nvSpPr>
        <p:spPr>
          <a:xfrm>
            <a:off x="0" y="5769431"/>
            <a:ext cx="9144000" cy="1088571"/>
          </a:xfrm>
          <a:prstGeom prst="rect">
            <a:avLst/>
          </a:prstGeom>
          <a:solidFill>
            <a:schemeClr val="bg1"/>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solidFill>
                <a:srgbClr val="FF0000"/>
              </a:solidFill>
            </a:endParaRPr>
          </a:p>
        </p:txBody>
      </p:sp>
      <p:pic>
        <p:nvPicPr>
          <p:cNvPr id="25" name="Picture 24" descr="CFS ONLY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5942" y="6298049"/>
            <a:ext cx="787399" cy="350451"/>
          </a:xfrm>
          <a:prstGeom prst="rect">
            <a:avLst/>
          </a:prstGeom>
        </p:spPr>
      </p:pic>
      <p:pic>
        <p:nvPicPr>
          <p:cNvPr id="27" name="Picture 26" descr="AdobeStock_166767832.jpeg"/>
          <p:cNvPicPr>
            <a:picLocks noChangeAspect="1"/>
          </p:cNvPicPr>
          <p:nvPr/>
        </p:nvPicPr>
        <p:blipFill rotWithShape="1">
          <a:blip r:embed="rId4" cstate="print">
            <a:extLst>
              <a:ext uri="{28A0092B-C50C-407E-A947-70E740481C1C}">
                <a14:useLocalDpi xmlns:a14="http://schemas.microsoft.com/office/drawing/2010/main" val="0"/>
              </a:ext>
            </a:extLst>
          </a:blip>
          <a:srcRect l="30392" t="13465" r="28513" b="18790"/>
          <a:stretch/>
        </p:blipFill>
        <p:spPr>
          <a:xfrm>
            <a:off x="5081427" y="1516533"/>
            <a:ext cx="3502261" cy="3892175"/>
          </a:xfrm>
          <a:prstGeom prst="rect">
            <a:avLst/>
          </a:prstGeom>
        </p:spPr>
      </p:pic>
      <p:pic>
        <p:nvPicPr>
          <p:cNvPr id="30" name="Picture 29"/>
          <p:cNvPicPr>
            <a:picLocks noChangeAspect="1"/>
          </p:cNvPicPr>
          <p:nvPr/>
        </p:nvPicPr>
        <p:blipFill>
          <a:blip r:embed="rId5"/>
          <a:stretch>
            <a:fillRect/>
          </a:stretch>
        </p:blipFill>
        <p:spPr>
          <a:xfrm>
            <a:off x="1063763" y="3322186"/>
            <a:ext cx="3171915" cy="980844"/>
          </a:xfrm>
          <a:prstGeom prst="rect">
            <a:avLst/>
          </a:prstGeom>
        </p:spPr>
      </p:pic>
      <p:pic>
        <p:nvPicPr>
          <p:cNvPr id="31" name="Picture 30"/>
          <p:cNvPicPr>
            <a:picLocks noChangeAspect="1"/>
          </p:cNvPicPr>
          <p:nvPr/>
        </p:nvPicPr>
        <p:blipFill>
          <a:blip r:embed="rId6"/>
          <a:stretch>
            <a:fillRect/>
          </a:stretch>
        </p:blipFill>
        <p:spPr>
          <a:xfrm>
            <a:off x="324224" y="328498"/>
            <a:ext cx="3231777" cy="688249"/>
          </a:xfrm>
          <a:prstGeom prst="rect">
            <a:avLst/>
          </a:prstGeom>
        </p:spPr>
      </p:pic>
      <p:pic>
        <p:nvPicPr>
          <p:cNvPr id="32" name="Picture 31"/>
          <p:cNvPicPr>
            <a:picLocks noChangeAspect="1"/>
          </p:cNvPicPr>
          <p:nvPr/>
        </p:nvPicPr>
        <p:blipFill>
          <a:blip r:embed="rId7"/>
          <a:stretch>
            <a:fillRect/>
          </a:stretch>
        </p:blipFill>
        <p:spPr>
          <a:xfrm>
            <a:off x="804891" y="2735066"/>
            <a:ext cx="3677473" cy="282025"/>
          </a:xfrm>
          <a:prstGeom prst="rect">
            <a:avLst/>
          </a:prstGeom>
        </p:spPr>
      </p:pic>
      <p:sp>
        <p:nvSpPr>
          <p:cNvPr id="3" name="Text Placeholder 2"/>
          <p:cNvSpPr>
            <a:spLocks noGrp="1"/>
          </p:cNvSpPr>
          <p:nvPr>
            <p:ph type="body" sz="quarter" idx="13"/>
          </p:nvPr>
        </p:nvSpPr>
        <p:spPr>
          <a:xfrm>
            <a:off x="439550" y="6073931"/>
            <a:ext cx="4110038" cy="454025"/>
          </a:xfrm>
          <a:prstGeom prst="rect">
            <a:avLst/>
          </a:prstGeom>
        </p:spPr>
        <p:txBody>
          <a:bodyPr/>
          <a:lstStyle>
            <a:lvl1pPr marL="0" indent="0">
              <a:buNone/>
              <a:defRPr>
                <a:solidFill>
                  <a:schemeClr val="tx1"/>
                </a:solidFill>
                <a:latin typeface="Helvetica" panose="020B0604020202020204" pitchFamily="34" charset="0"/>
                <a:cs typeface="Helvetica" panose="020B0604020202020204" pitchFamily="34" charset="0"/>
              </a:defRPr>
            </a:lvl1pPr>
          </a:lstStyle>
          <a:p>
            <a:pPr lvl="0"/>
            <a:endParaRPr lang="en-US" dirty="0"/>
          </a:p>
        </p:txBody>
      </p:sp>
    </p:spTree>
    <p:extLst>
      <p:ext uri="{BB962C8B-B14F-4D97-AF65-F5344CB8AC3E}">
        <p14:creationId xmlns:p14="http://schemas.microsoft.com/office/powerpoint/2010/main" val="780947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fld id="{AE3C447C-7BEF-4299-BC62-F37B207DBDC6}" type="datetimeFigureOut">
              <a:rPr lang="en-US" smtClean="0"/>
              <a:t>3/1/2019</a:t>
            </a:fld>
            <a:endParaRPr lang="en-US"/>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79E48A82-07E1-4D32-83AB-569E9F38036F}" type="slidenum">
              <a:rPr lang="en-US" smtClean="0"/>
              <a:t>‹#›</a:t>
            </a:fld>
            <a:endParaRPr lang="en-US"/>
          </a:p>
        </p:txBody>
      </p:sp>
      <p:sp>
        <p:nvSpPr>
          <p:cNvPr id="11" name="Rectangle 10"/>
          <p:cNvSpPr/>
          <p:nvPr/>
        </p:nvSpPr>
        <p:spPr>
          <a:xfrm>
            <a:off x="-76200" y="-81392"/>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txBox="1">
            <a:spLocks/>
          </p:cNvSpPr>
          <p:nvPr/>
        </p:nvSpPr>
        <p:spPr>
          <a:xfrm>
            <a:off x="381000" y="457200"/>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sz="2700" dirty="0" smtClean="0">
              <a:solidFill>
                <a:schemeClr val="bg1"/>
              </a:solidFill>
              <a:latin typeface="Helvetica"/>
              <a:cs typeface="Helvetica"/>
            </a:endParaRPr>
          </a:p>
        </p:txBody>
      </p:sp>
      <p:sp>
        <p:nvSpPr>
          <p:cNvPr id="13" name="Content Placeholder 2"/>
          <p:cNvSpPr txBox="1">
            <a:spLocks/>
          </p:cNvSpPr>
          <p:nvPr/>
        </p:nvSpPr>
        <p:spPr>
          <a:xfrm>
            <a:off x="381000" y="1518557"/>
            <a:ext cx="8503920" cy="4422648"/>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dirty="0" smtClean="0">
                <a:solidFill>
                  <a:schemeClr val="bg1"/>
                </a:solidFill>
                <a:latin typeface="Helvetica"/>
                <a:cs typeface="Helvetica"/>
              </a:rPr>
              <a:t> </a:t>
            </a:r>
            <a:endParaRPr lang="en-US" sz="2700" dirty="0">
              <a:latin typeface="Helvetica"/>
              <a:cs typeface="Helvetica"/>
            </a:endParaRPr>
          </a:p>
        </p:txBody>
      </p:sp>
      <p:sp>
        <p:nvSpPr>
          <p:cNvPr id="14" name="Rectangle 13"/>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solidFill>
                <a:srgbClr val="FF0000"/>
              </a:solidFill>
            </a:endParaRPr>
          </a:p>
        </p:txBody>
      </p:sp>
      <p:sp>
        <p:nvSpPr>
          <p:cNvPr id="15" name="Rectangle 14"/>
          <p:cNvSpPr/>
          <p:nvPr/>
        </p:nvSpPr>
        <p:spPr>
          <a:xfrm>
            <a:off x="0" y="336201"/>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dirty="0">
              <a:solidFill>
                <a:srgbClr val="FF0000"/>
              </a:solidFill>
            </a:endParaRPr>
          </a:p>
        </p:txBody>
      </p:sp>
      <p:pic>
        <p:nvPicPr>
          <p:cNvPr id="16" name="Picture 15" descr="CFS ONLY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248402"/>
            <a:ext cx="1066800" cy="474805"/>
          </a:xfrm>
          <a:prstGeom prst="rect">
            <a:avLst/>
          </a:prstGeom>
        </p:spPr>
      </p:pic>
      <p:sp>
        <p:nvSpPr>
          <p:cNvPr id="19" name="Text Placeholder 18"/>
          <p:cNvSpPr>
            <a:spLocks noGrp="1"/>
          </p:cNvSpPr>
          <p:nvPr>
            <p:ph type="body" sz="quarter" idx="13"/>
          </p:nvPr>
        </p:nvSpPr>
        <p:spPr>
          <a:xfrm>
            <a:off x="307848" y="1518557"/>
            <a:ext cx="8154988" cy="5572125"/>
          </a:xfrm>
          <a:prstGeom prst="rect">
            <a:avLst/>
          </a:prstGeo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p:cNvSpPr>
          <p:nvPr>
            <p:ph type="body" sz="quarter" idx="14"/>
          </p:nvPr>
        </p:nvSpPr>
        <p:spPr>
          <a:xfrm>
            <a:off x="146050" y="439738"/>
            <a:ext cx="6621463" cy="695325"/>
          </a:xfrm>
          <a:prstGeom prst="rect">
            <a:avLst/>
          </a:prstGeom>
        </p:spPr>
        <p:txBody>
          <a:bodyPr/>
          <a:lstStyle>
            <a:lvl1pPr marL="0" indent="0">
              <a:buNone/>
              <a:defRPr>
                <a:solidFill>
                  <a:schemeClr val="bg1"/>
                </a:solidFill>
                <a:latin typeface="Helvetica" panose="020B0604020202020204" pitchFamily="34" charset="0"/>
                <a:cs typeface="Helvetica" panose="020B0604020202020204" pitchFamily="34" charset="0"/>
              </a:defRPr>
            </a:lvl1pPr>
          </a:lstStyle>
          <a:p>
            <a:pPr lvl="0"/>
            <a:endParaRPr lang="en-US" dirty="0"/>
          </a:p>
        </p:txBody>
      </p:sp>
    </p:spTree>
    <p:extLst>
      <p:ext uri="{BB962C8B-B14F-4D97-AF65-F5344CB8AC3E}">
        <p14:creationId xmlns:p14="http://schemas.microsoft.com/office/powerpoint/2010/main" val="3645055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E2A055-965D-3B46-B4E4-54350F7362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73B5B66-A33C-4849-BFD7-86FC34BB96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A9E52A2-7061-7F4D-847A-5E94C8365F1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65478554-D709-2F46-B3D7-F9D95D5C6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B41D330-87AD-4643-A352-8EDD1E4F9F8E}"/>
              </a:ext>
            </a:extLst>
          </p:cNvPr>
          <p:cNvSpPr>
            <a:spLocks noGrp="1"/>
          </p:cNvSpPr>
          <p:nvPr>
            <p:ph type="sldNum" sz="quarter" idx="12"/>
          </p:nvPr>
        </p:nvSpPr>
        <p:spPr/>
        <p:txBody>
          <a:bodyPr/>
          <a:lstStyle/>
          <a:p>
            <a:fld id="{4D4B7DCD-F9A2-914E-A2AD-4B4F6EF79851}" type="slidenum">
              <a:rPr lang="en-US" smtClean="0"/>
              <a:t>‹#›</a:t>
            </a:fld>
            <a:endParaRPr lang="en-US"/>
          </a:p>
        </p:txBody>
      </p:sp>
    </p:spTree>
    <p:extLst>
      <p:ext uri="{BB962C8B-B14F-4D97-AF65-F5344CB8AC3E}">
        <p14:creationId xmlns:p14="http://schemas.microsoft.com/office/powerpoint/2010/main" val="366328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3/1/2019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4600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3/1/2019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19486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p:cNvSpPr/>
          <p:nvPr/>
        </p:nvSpPr>
        <p:spPr>
          <a:xfrm>
            <a:off x="0" y="6394844"/>
            <a:ext cx="9144000" cy="165440"/>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a:solidFill>
                <a:srgbClr val="FF0000"/>
              </a:solidFill>
            </a:endParaRPr>
          </a:p>
        </p:txBody>
      </p:sp>
      <p:sp>
        <p:nvSpPr>
          <p:cNvPr id="25" name="Rectangle 24"/>
          <p:cNvSpPr/>
          <p:nvPr/>
        </p:nvSpPr>
        <p:spPr>
          <a:xfrm>
            <a:off x="0" y="298848"/>
            <a:ext cx="9144000" cy="919949"/>
          </a:xfrm>
          <a:prstGeom prst="rect">
            <a:avLst/>
          </a:prstGeom>
          <a:solidFill>
            <a:srgbClr val="305590"/>
          </a:solidFill>
          <a:ln>
            <a:noFill/>
          </a:ln>
          <a:effectLst>
            <a:outerShdw blurRad="50800" dist="25400"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800" dirty="0">
              <a:solidFill>
                <a:srgbClr val="FF0000"/>
              </a:solidFill>
            </a:endParaRPr>
          </a:p>
        </p:txBody>
      </p:sp>
      <p:pic>
        <p:nvPicPr>
          <p:cNvPr id="27" name="Picture 26" descr="CFS ONLY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7600" y="6248402"/>
            <a:ext cx="1066800" cy="474805"/>
          </a:xfrm>
          <a:prstGeom prst="rect">
            <a:avLst/>
          </a:prstGeom>
        </p:spPr>
      </p:pic>
    </p:spTree>
    <p:extLst>
      <p:ext uri="{BB962C8B-B14F-4D97-AF65-F5344CB8AC3E}">
        <p14:creationId xmlns:p14="http://schemas.microsoft.com/office/powerpoint/2010/main" val="303085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Vg195iQpbx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XYIVEgHYwJ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84274" y="5866897"/>
            <a:ext cx="5943997" cy="861707"/>
          </a:xfrm>
        </p:spPr>
        <p:txBody>
          <a:bodyPr/>
          <a:lstStyle/>
          <a:p>
            <a:r>
              <a:rPr lang="en-US" sz="1600" b="1" dirty="0" smtClean="0">
                <a:solidFill>
                  <a:srgbClr val="003A70"/>
                </a:solidFill>
                <a:latin typeface="Rockwell" panose="02060603020205020403" pitchFamily="18" charset="0"/>
              </a:rPr>
              <a:t>Planning</a:t>
            </a:r>
            <a:r>
              <a:rPr lang="en-US" sz="1600" b="1" dirty="0">
                <a:solidFill>
                  <a:srgbClr val="003A70"/>
                </a:solidFill>
                <a:latin typeface="Rockwell" panose="02060603020205020403" pitchFamily="18" charset="0"/>
              </a:rPr>
              <a:t>, Pilot Programs, and Partnerships: Encouraging Low and Moderate Income Families to Save For College</a:t>
            </a:r>
            <a:r>
              <a:rPr lang="en-US" sz="1600" b="1" dirty="0">
                <a:latin typeface="Rockwell" panose="02060603020205020403" pitchFamily="18" charset="0"/>
              </a:rPr>
              <a:t> </a:t>
            </a:r>
            <a:endParaRPr lang="en-US" sz="1600" dirty="0">
              <a:solidFill>
                <a:srgbClr val="003A70"/>
              </a:solidFill>
              <a:latin typeface="Rockwell" panose="02060603020205020403" pitchFamily="18" charset="0"/>
            </a:endParaRPr>
          </a:p>
        </p:txBody>
      </p:sp>
    </p:spTree>
    <p:extLst>
      <p:ext uri="{BB962C8B-B14F-4D97-AF65-F5344CB8AC3E}">
        <p14:creationId xmlns:p14="http://schemas.microsoft.com/office/powerpoint/2010/main" val="95035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a:solidFill>
                  <a:srgbClr val="003A70"/>
                </a:solidFill>
                <a:latin typeface="+mn-lt"/>
              </a:rPr>
              <a:t>Most subsidies go to the relatively </a:t>
            </a:r>
            <a:r>
              <a:rPr lang="en-US" dirty="0" smtClean="0">
                <a:solidFill>
                  <a:srgbClr val="003A70"/>
                </a:solidFill>
                <a:latin typeface="+mn-lt"/>
              </a:rPr>
              <a:t>affluent</a:t>
            </a:r>
          </a:p>
          <a:p>
            <a:r>
              <a:rPr lang="en-US" dirty="0">
                <a:solidFill>
                  <a:srgbClr val="003A70"/>
                </a:solidFill>
                <a:latin typeface="+mn-lt"/>
              </a:rPr>
              <a:t>Families with 529 </a:t>
            </a:r>
            <a:r>
              <a:rPr lang="en-US" dirty="0" smtClean="0">
                <a:solidFill>
                  <a:srgbClr val="003A70"/>
                </a:solidFill>
                <a:latin typeface="+mn-lt"/>
              </a:rPr>
              <a:t>Accounts</a:t>
            </a:r>
            <a:r>
              <a:rPr lang="en-US" sz="1200" dirty="0">
                <a:solidFill>
                  <a:srgbClr val="003A70"/>
                </a:solidFill>
                <a:latin typeface="+mn-lt"/>
              </a:rPr>
              <a:t>:  (GAO 2012) </a:t>
            </a:r>
          </a:p>
          <a:p>
            <a:pPr lvl="1"/>
            <a:r>
              <a:rPr lang="en-US" dirty="0" smtClean="0">
                <a:solidFill>
                  <a:srgbClr val="003A70"/>
                </a:solidFill>
                <a:latin typeface="+mn-lt"/>
              </a:rPr>
              <a:t>25 </a:t>
            </a:r>
            <a:r>
              <a:rPr lang="en-US" dirty="0">
                <a:solidFill>
                  <a:srgbClr val="003A70"/>
                </a:solidFill>
                <a:latin typeface="+mn-lt"/>
              </a:rPr>
              <a:t>times median financial assets of those without</a:t>
            </a:r>
          </a:p>
          <a:p>
            <a:pPr lvl="1"/>
            <a:r>
              <a:rPr lang="en-US" dirty="0" smtClean="0">
                <a:solidFill>
                  <a:srgbClr val="003A70"/>
                </a:solidFill>
                <a:latin typeface="+mn-lt"/>
              </a:rPr>
              <a:t>3 </a:t>
            </a:r>
            <a:r>
              <a:rPr lang="en-US" dirty="0">
                <a:solidFill>
                  <a:srgbClr val="003A70"/>
                </a:solidFill>
                <a:latin typeface="+mn-lt"/>
              </a:rPr>
              <a:t>times the with college degrees about twice as high as for families without 529 plans </a:t>
            </a:r>
          </a:p>
          <a:p>
            <a:pPr marL="0" indent="0">
              <a:buNone/>
            </a:pPr>
            <a:endParaRPr lang="en-US" dirty="0">
              <a:solidFill>
                <a:srgbClr val="003A70"/>
              </a:solidFill>
              <a:latin typeface="+mn-lt"/>
            </a:endParaRPr>
          </a:p>
          <a:p>
            <a:r>
              <a:rPr lang="en-US" dirty="0">
                <a:solidFill>
                  <a:srgbClr val="003A70"/>
                </a:solidFill>
                <a:latin typeface="+mn-lt"/>
              </a:rPr>
              <a:t>Retirement P</a:t>
            </a:r>
            <a:r>
              <a:rPr lang="en-US" dirty="0" smtClean="0">
                <a:solidFill>
                  <a:srgbClr val="003A70"/>
                </a:solidFill>
                <a:latin typeface="+mn-lt"/>
              </a:rPr>
              <a:t>lans</a:t>
            </a:r>
          </a:p>
          <a:p>
            <a:pPr lvl="1"/>
            <a:r>
              <a:rPr lang="en-US" dirty="0" smtClean="0">
                <a:solidFill>
                  <a:srgbClr val="003A70"/>
                </a:solidFill>
                <a:latin typeface="+mn-lt"/>
              </a:rPr>
              <a:t> </a:t>
            </a:r>
            <a:r>
              <a:rPr lang="en-US" dirty="0">
                <a:solidFill>
                  <a:srgbClr val="003A70"/>
                </a:solidFill>
                <a:latin typeface="+mn-lt"/>
              </a:rPr>
              <a:t>About 40% of families ages 35-64 in bottom half of income distribution participate. </a:t>
            </a:r>
            <a:endParaRPr lang="en-US" dirty="0" smtClean="0">
              <a:solidFill>
                <a:srgbClr val="003A70"/>
              </a:solidFill>
              <a:latin typeface="+mn-lt"/>
            </a:endParaRPr>
          </a:p>
          <a:p>
            <a:pPr lvl="1"/>
            <a:r>
              <a:rPr lang="en-US" dirty="0" smtClean="0">
                <a:solidFill>
                  <a:srgbClr val="003A70"/>
                </a:solidFill>
                <a:latin typeface="+mn-lt"/>
              </a:rPr>
              <a:t>In </a:t>
            </a:r>
            <a:r>
              <a:rPr lang="en-US" dirty="0">
                <a:solidFill>
                  <a:srgbClr val="003A70"/>
                </a:solidFill>
                <a:latin typeface="+mn-lt"/>
              </a:rPr>
              <a:t>the top 10%, almost everyone participates. </a:t>
            </a:r>
            <a:endParaRPr lang="en-US" dirty="0" smtClean="0">
              <a:solidFill>
                <a:srgbClr val="003A70"/>
              </a:solidFill>
              <a:latin typeface="+mn-lt"/>
            </a:endParaRPr>
          </a:p>
          <a:p>
            <a:pPr marL="274320" lvl="1" indent="0">
              <a:buNone/>
            </a:pPr>
            <a:r>
              <a:rPr lang="en-US" sz="1100" dirty="0" smtClean="0">
                <a:solidFill>
                  <a:srgbClr val="003A70"/>
                </a:solidFill>
                <a:latin typeface="+mn-lt"/>
              </a:rPr>
              <a:t>	(</a:t>
            </a:r>
            <a:r>
              <a:rPr lang="en-US" sz="1100" dirty="0">
                <a:solidFill>
                  <a:srgbClr val="003A70"/>
                </a:solidFill>
                <a:latin typeface="+mn-lt"/>
              </a:rPr>
              <a:t>Board of Governors of the Federal Reserve System, Survey of Consumer </a:t>
            </a:r>
            <a:r>
              <a:rPr lang="en-US" sz="1100" dirty="0" smtClean="0">
                <a:solidFill>
                  <a:srgbClr val="003A70"/>
                </a:solidFill>
                <a:latin typeface="+mn-lt"/>
              </a:rPr>
              <a:t>Finances)</a:t>
            </a:r>
            <a:endParaRPr lang="en-US" dirty="0">
              <a:solidFill>
                <a:srgbClr val="003A70"/>
              </a:solidFill>
              <a:latin typeface="+mn-lt"/>
            </a:endParaRPr>
          </a:p>
          <a:p>
            <a:pPr marL="0" indent="0">
              <a:buNone/>
            </a:pPr>
            <a:endParaRPr lang="en-US" dirty="0"/>
          </a:p>
        </p:txBody>
      </p:sp>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Encouraging </a:t>
            </a:r>
            <a:r>
              <a:rPr lang="en-US" dirty="0" smtClean="0">
                <a:solidFill>
                  <a:schemeClr val="bg1"/>
                </a:solidFill>
              </a:rPr>
              <a:t>Savings</a:t>
            </a:r>
            <a:endParaRPr lang="en-US" dirty="0">
              <a:solidFill>
                <a:schemeClr val="bg1"/>
              </a:solidFill>
            </a:endParaRPr>
          </a:p>
        </p:txBody>
      </p:sp>
    </p:spTree>
    <p:extLst>
      <p:ext uri="{BB962C8B-B14F-4D97-AF65-F5344CB8AC3E}">
        <p14:creationId xmlns:p14="http://schemas.microsoft.com/office/powerpoint/2010/main" val="2866694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1800" dirty="0">
                <a:solidFill>
                  <a:srgbClr val="003A70"/>
                </a:solidFill>
                <a:latin typeface="+mn-lt"/>
              </a:rPr>
              <a:t>2005, bipartisan group of senators: ASPIRE </a:t>
            </a:r>
            <a:r>
              <a:rPr lang="en-US" sz="1800" dirty="0" smtClean="0">
                <a:solidFill>
                  <a:srgbClr val="003A70"/>
                </a:solidFill>
                <a:latin typeface="+mn-lt"/>
              </a:rPr>
              <a:t>Act — $</a:t>
            </a:r>
            <a:r>
              <a:rPr lang="en-US" sz="1800" dirty="0">
                <a:solidFill>
                  <a:srgbClr val="003A70"/>
                </a:solidFill>
                <a:latin typeface="+mn-lt"/>
              </a:rPr>
              <a:t>500 investment account for every newborn. Chuck Schumer, (D-NY), Rick Santorum (R-PA), Jim DeMint (R-SC),  Jon Corzine (D-NJ) </a:t>
            </a:r>
            <a:endParaRPr lang="en-US" sz="1800" dirty="0" smtClean="0">
              <a:solidFill>
                <a:srgbClr val="003A70"/>
              </a:solidFill>
              <a:latin typeface="+mn-lt"/>
            </a:endParaRPr>
          </a:p>
          <a:p>
            <a:endParaRPr lang="en-US" sz="1800" dirty="0">
              <a:solidFill>
                <a:srgbClr val="003A70"/>
              </a:solidFill>
              <a:latin typeface="+mn-lt"/>
            </a:endParaRPr>
          </a:p>
          <a:p>
            <a:r>
              <a:rPr lang="en-US" sz="1800" dirty="0">
                <a:solidFill>
                  <a:srgbClr val="003A70"/>
                </a:solidFill>
                <a:latin typeface="+mn-lt"/>
              </a:rPr>
              <a:t>Rethinking Student Aid (2008</a:t>
            </a:r>
            <a:r>
              <a:rPr lang="en-US" sz="1800" dirty="0" smtClean="0">
                <a:solidFill>
                  <a:srgbClr val="003A70"/>
                </a:solidFill>
                <a:latin typeface="+mn-lt"/>
              </a:rPr>
              <a:t>) — Federal </a:t>
            </a:r>
            <a:r>
              <a:rPr lang="en-US" sz="1800" dirty="0">
                <a:solidFill>
                  <a:srgbClr val="003A70"/>
                </a:solidFill>
                <a:latin typeface="+mn-lt"/>
              </a:rPr>
              <a:t>funding of accounts for low-income children based on hypothetical Pell eligibility. Only for college. No matching</a:t>
            </a:r>
            <a:r>
              <a:rPr lang="en-US" sz="1800" dirty="0" smtClean="0">
                <a:solidFill>
                  <a:srgbClr val="003A70"/>
                </a:solidFill>
                <a:latin typeface="+mn-lt"/>
              </a:rPr>
              <a:t>.</a:t>
            </a:r>
          </a:p>
          <a:p>
            <a:endParaRPr lang="en-US" sz="1800" dirty="0">
              <a:solidFill>
                <a:srgbClr val="003A70"/>
              </a:solidFill>
              <a:latin typeface="+mn-lt"/>
            </a:endParaRPr>
          </a:p>
          <a:p>
            <a:r>
              <a:rPr lang="en-US" sz="1800" dirty="0">
                <a:solidFill>
                  <a:srgbClr val="003A70"/>
                </a:solidFill>
                <a:latin typeface="+mn-lt"/>
              </a:rPr>
              <a:t>Hillary Clinton (</a:t>
            </a:r>
            <a:r>
              <a:rPr lang="en-US" sz="1800" dirty="0" smtClean="0">
                <a:solidFill>
                  <a:srgbClr val="003A70"/>
                </a:solidFill>
                <a:latin typeface="+mn-lt"/>
              </a:rPr>
              <a:t>2008) $</a:t>
            </a:r>
            <a:r>
              <a:rPr lang="en-US" sz="1800" dirty="0">
                <a:solidFill>
                  <a:srgbClr val="003A70"/>
                </a:solidFill>
                <a:latin typeface="+mn-lt"/>
              </a:rPr>
              <a:t>5,000 baby bond for each child </a:t>
            </a:r>
            <a:r>
              <a:rPr lang="en-US" sz="1800" dirty="0" smtClean="0">
                <a:solidFill>
                  <a:srgbClr val="003A70"/>
                </a:solidFill>
                <a:latin typeface="+mn-lt"/>
              </a:rPr>
              <a:t>born — For </a:t>
            </a:r>
            <a:r>
              <a:rPr lang="en-US" sz="1800" dirty="0">
                <a:solidFill>
                  <a:srgbClr val="003A70"/>
                </a:solidFill>
                <a:latin typeface="+mn-lt"/>
              </a:rPr>
              <a:t>home or college</a:t>
            </a:r>
            <a:r>
              <a:rPr lang="en-US" sz="1800" dirty="0" smtClean="0">
                <a:solidFill>
                  <a:srgbClr val="003A70"/>
                </a:solidFill>
                <a:latin typeface="+mn-lt"/>
              </a:rPr>
              <a:t>.</a:t>
            </a:r>
          </a:p>
          <a:p>
            <a:endParaRPr lang="en-US" sz="1800" dirty="0">
              <a:solidFill>
                <a:srgbClr val="003A70"/>
              </a:solidFill>
              <a:latin typeface="+mn-lt"/>
            </a:endParaRPr>
          </a:p>
          <a:p>
            <a:r>
              <a:rPr lang="en-US" sz="1800" dirty="0">
                <a:solidFill>
                  <a:srgbClr val="003A70"/>
                </a:solidFill>
                <a:latin typeface="+mn-lt"/>
              </a:rPr>
              <a:t>Sen Cory Booker (D-NJ) America Opportunity Accounts </a:t>
            </a:r>
            <a:r>
              <a:rPr lang="en-US" sz="1800" dirty="0" smtClean="0">
                <a:solidFill>
                  <a:srgbClr val="003A70"/>
                </a:solidFill>
                <a:latin typeface="+mn-lt"/>
              </a:rPr>
              <a:t>Act </a:t>
            </a:r>
            <a:r>
              <a:rPr lang="en-US" sz="1800" dirty="0">
                <a:solidFill>
                  <a:srgbClr val="003A70"/>
                </a:solidFill>
              </a:rPr>
              <a:t>— </a:t>
            </a:r>
            <a:r>
              <a:rPr lang="en-US" sz="1800" dirty="0" smtClean="0">
                <a:solidFill>
                  <a:srgbClr val="003A70"/>
                </a:solidFill>
                <a:latin typeface="+mn-lt"/>
              </a:rPr>
              <a:t>Savings </a:t>
            </a:r>
            <a:r>
              <a:rPr lang="en-US" sz="1800" dirty="0">
                <a:solidFill>
                  <a:srgbClr val="003A70"/>
                </a:solidFill>
                <a:latin typeface="+mn-lt"/>
              </a:rPr>
              <a:t>account for every child when born. Federal government makes payments up to $2,000 each year based on family income until child turns 18. For home or college. No </a:t>
            </a:r>
            <a:r>
              <a:rPr lang="en-US" sz="1800" dirty="0" smtClean="0">
                <a:solidFill>
                  <a:srgbClr val="003A70"/>
                </a:solidFill>
                <a:latin typeface="+mn-lt"/>
              </a:rPr>
              <a:t>matching</a:t>
            </a:r>
            <a:endParaRPr lang="en-US" sz="1800" dirty="0">
              <a:solidFill>
                <a:srgbClr val="003A70"/>
              </a:solidFill>
              <a:latin typeface="+mn-lt"/>
            </a:endParaRPr>
          </a:p>
          <a:p>
            <a:endParaRPr lang="en-US" dirty="0"/>
          </a:p>
        </p:txBody>
      </p:sp>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Sample of </a:t>
            </a:r>
            <a:r>
              <a:rPr lang="en-US" dirty="0" smtClean="0">
                <a:solidFill>
                  <a:schemeClr val="bg1"/>
                </a:solidFill>
              </a:rPr>
              <a:t>Recent Proposals</a:t>
            </a:r>
            <a:endParaRPr lang="en-US" dirty="0">
              <a:solidFill>
                <a:schemeClr val="bg1"/>
              </a:solidFill>
            </a:endParaRPr>
          </a:p>
        </p:txBody>
      </p:sp>
    </p:spTree>
    <p:extLst>
      <p:ext uri="{BB962C8B-B14F-4D97-AF65-F5344CB8AC3E}">
        <p14:creationId xmlns:p14="http://schemas.microsoft.com/office/powerpoint/2010/main" val="69775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dirty="0">
                <a:solidFill>
                  <a:srgbClr val="003A70"/>
                </a:solidFill>
                <a:latin typeface="+mn-lt"/>
              </a:rPr>
              <a:t>Proposals to help create college savings for low-income students are not </a:t>
            </a:r>
            <a:r>
              <a:rPr lang="en-US" dirty="0" smtClean="0">
                <a:solidFill>
                  <a:srgbClr val="003A70"/>
                </a:solidFill>
                <a:latin typeface="+mn-lt"/>
              </a:rPr>
              <a:t>new</a:t>
            </a:r>
          </a:p>
          <a:p>
            <a:pPr marL="0" indent="0">
              <a:buNone/>
            </a:pPr>
            <a:endParaRPr lang="en-US" dirty="0">
              <a:solidFill>
                <a:srgbClr val="003A70"/>
              </a:solidFill>
              <a:latin typeface="+mn-lt"/>
            </a:endParaRPr>
          </a:p>
          <a:p>
            <a:r>
              <a:rPr lang="en-US" dirty="0">
                <a:solidFill>
                  <a:srgbClr val="003A70"/>
                </a:solidFill>
                <a:latin typeface="+mn-lt"/>
              </a:rPr>
              <a:t>Universal or need based?</a:t>
            </a:r>
          </a:p>
          <a:p>
            <a:r>
              <a:rPr lang="en-US" dirty="0">
                <a:solidFill>
                  <a:srgbClr val="003A70"/>
                </a:solidFill>
                <a:latin typeface="+mn-lt"/>
              </a:rPr>
              <a:t>Income or savings?</a:t>
            </a:r>
          </a:p>
          <a:p>
            <a:r>
              <a:rPr lang="en-US" dirty="0">
                <a:solidFill>
                  <a:srgbClr val="003A70"/>
                </a:solidFill>
                <a:latin typeface="+mn-lt"/>
              </a:rPr>
              <a:t>Restricted purpose?</a:t>
            </a:r>
          </a:p>
          <a:p>
            <a:r>
              <a:rPr lang="en-US" dirty="0">
                <a:solidFill>
                  <a:srgbClr val="003A70"/>
                </a:solidFill>
                <a:latin typeface="+mn-lt"/>
              </a:rPr>
              <a:t>Require matching?</a:t>
            </a:r>
          </a:p>
          <a:p>
            <a:endParaRPr lang="en-US" dirty="0"/>
          </a:p>
        </p:txBody>
      </p:sp>
      <p:sp>
        <p:nvSpPr>
          <p:cNvPr id="4" name="Text Placeholder 2"/>
          <p:cNvSpPr txBox="1">
            <a:spLocks/>
          </p:cNvSpPr>
          <p:nvPr/>
        </p:nvSpPr>
        <p:spPr>
          <a:xfrm>
            <a:off x="307848" y="522184"/>
            <a:ext cx="8680658"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solidFill>
                  <a:schemeClr val="bg1"/>
                </a:solidFill>
              </a:rPr>
              <a:t>Proposals</a:t>
            </a:r>
            <a:endParaRPr lang="en-US"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097" y="3020518"/>
            <a:ext cx="3408265" cy="2271938"/>
          </a:xfrm>
          <a:prstGeom prst="rect">
            <a:avLst/>
          </a:prstGeom>
        </p:spPr>
      </p:pic>
    </p:spTree>
    <p:extLst>
      <p:ext uri="{BB962C8B-B14F-4D97-AF65-F5344CB8AC3E}">
        <p14:creationId xmlns:p14="http://schemas.microsoft.com/office/powerpoint/2010/main" val="2649006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3A70"/>
                </a:solidFill>
                <a:latin typeface="+mn-lt"/>
              </a:rPr>
              <a:t>Competing needs: Lifelong learning accounts</a:t>
            </a:r>
          </a:p>
          <a:p>
            <a:endParaRPr lang="en-US" dirty="0">
              <a:solidFill>
                <a:srgbClr val="003A70"/>
              </a:solidFill>
              <a:latin typeface="+mn-lt"/>
            </a:endParaRPr>
          </a:p>
          <a:p>
            <a:r>
              <a:rPr lang="en-US" dirty="0">
                <a:solidFill>
                  <a:srgbClr val="003A70"/>
                </a:solidFill>
                <a:latin typeface="+mn-lt"/>
              </a:rPr>
              <a:t>529 </a:t>
            </a:r>
            <a:r>
              <a:rPr lang="en-US" dirty="0" smtClean="0">
                <a:solidFill>
                  <a:srgbClr val="003A70"/>
                </a:solidFill>
                <a:latin typeface="+mn-lt"/>
              </a:rPr>
              <a:t>Accounts</a:t>
            </a:r>
            <a:r>
              <a:rPr lang="en-US" dirty="0">
                <a:solidFill>
                  <a:srgbClr val="003A70"/>
                </a:solidFill>
                <a:latin typeface="+mn-lt"/>
              </a:rPr>
              <a:t>: greatest benefit at higher incomes</a:t>
            </a:r>
          </a:p>
          <a:p>
            <a:pPr lvl="1">
              <a:buFont typeface="Courier New" panose="02070309020205020404" pitchFamily="49" charset="0"/>
              <a:buChar char="o"/>
            </a:pPr>
            <a:r>
              <a:rPr lang="en-US" dirty="0">
                <a:solidFill>
                  <a:srgbClr val="003A70"/>
                </a:solidFill>
                <a:latin typeface="+mn-lt"/>
              </a:rPr>
              <a:t>Bigger benefits for higher marginal tax rates</a:t>
            </a:r>
          </a:p>
          <a:p>
            <a:pPr lvl="1">
              <a:buFont typeface="Courier New" panose="02070309020205020404" pitchFamily="49" charset="0"/>
              <a:buChar char="o"/>
            </a:pPr>
            <a:r>
              <a:rPr lang="en-US" dirty="0" smtClean="0">
                <a:solidFill>
                  <a:srgbClr val="003A70"/>
                </a:solidFill>
                <a:latin typeface="+mn-lt"/>
              </a:rPr>
              <a:t>Financial </a:t>
            </a:r>
            <a:r>
              <a:rPr lang="en-US" dirty="0">
                <a:solidFill>
                  <a:srgbClr val="003A70"/>
                </a:solidFill>
                <a:latin typeface="+mn-lt"/>
              </a:rPr>
              <a:t>aid system reduces aid for parents/students with these assets (or counts withdrawals as income is owned by others)</a:t>
            </a:r>
          </a:p>
          <a:p>
            <a:pPr lvl="1">
              <a:buFont typeface="Courier New" panose="02070309020205020404" pitchFamily="49" charset="0"/>
              <a:buChar char="o"/>
            </a:pPr>
            <a:r>
              <a:rPr lang="en-US" dirty="0">
                <a:solidFill>
                  <a:srgbClr val="003A70"/>
                </a:solidFill>
                <a:latin typeface="+mn-lt"/>
              </a:rPr>
              <a:t>Penalties for other uses</a:t>
            </a:r>
          </a:p>
          <a:p>
            <a:endParaRPr lang="en-US" dirty="0">
              <a:solidFill>
                <a:srgbClr val="003A70"/>
              </a:solidFill>
              <a:latin typeface="+mn-lt"/>
            </a:endParaRPr>
          </a:p>
          <a:p>
            <a:r>
              <a:rPr lang="en-US" dirty="0">
                <a:solidFill>
                  <a:srgbClr val="003A70"/>
                </a:solidFill>
                <a:latin typeface="+mn-lt"/>
              </a:rPr>
              <a:t>Matching: Who is left out?</a:t>
            </a:r>
          </a:p>
          <a:p>
            <a:endParaRPr lang="en-US" dirty="0"/>
          </a:p>
        </p:txBody>
      </p:sp>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Advantages and </a:t>
            </a:r>
            <a:r>
              <a:rPr lang="en-US" dirty="0" smtClean="0">
                <a:solidFill>
                  <a:schemeClr val="bg1"/>
                </a:solidFill>
              </a:rPr>
              <a:t>Disadvantages</a:t>
            </a:r>
            <a:endParaRPr lang="en-US" dirty="0">
              <a:solidFill>
                <a:schemeClr val="bg1"/>
              </a:solidFill>
            </a:endParaRPr>
          </a:p>
        </p:txBody>
      </p:sp>
    </p:spTree>
    <p:extLst>
      <p:ext uri="{BB962C8B-B14F-4D97-AF65-F5344CB8AC3E}">
        <p14:creationId xmlns:p14="http://schemas.microsoft.com/office/powerpoint/2010/main" val="106091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3A70"/>
                </a:solidFill>
                <a:latin typeface="+mn-lt"/>
              </a:rPr>
              <a:t>Provide funds and increase expectations about college-going</a:t>
            </a:r>
          </a:p>
          <a:p>
            <a:endParaRPr lang="en-US" dirty="0">
              <a:solidFill>
                <a:srgbClr val="003A70"/>
              </a:solidFill>
              <a:latin typeface="+mn-lt"/>
            </a:endParaRPr>
          </a:p>
          <a:p>
            <a:r>
              <a:rPr lang="en-US" dirty="0">
                <a:solidFill>
                  <a:srgbClr val="003A70"/>
                </a:solidFill>
                <a:latin typeface="+mn-lt"/>
              </a:rPr>
              <a:t>Reduce inequality in resources and opportunities</a:t>
            </a:r>
          </a:p>
          <a:p>
            <a:pPr marL="0" indent="0">
              <a:buNone/>
            </a:pPr>
            <a:endParaRPr lang="en-US" dirty="0">
              <a:solidFill>
                <a:srgbClr val="003A70"/>
              </a:solidFill>
              <a:latin typeface="+mn-lt"/>
            </a:endParaRPr>
          </a:p>
          <a:p>
            <a:r>
              <a:rPr lang="en-US" dirty="0">
                <a:solidFill>
                  <a:srgbClr val="003A70"/>
                </a:solidFill>
                <a:latin typeface="+mn-lt"/>
              </a:rPr>
              <a:t>Change behavior of low-income households</a:t>
            </a:r>
          </a:p>
          <a:p>
            <a:endParaRPr lang="en-US" dirty="0"/>
          </a:p>
        </p:txBody>
      </p:sp>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What </a:t>
            </a:r>
            <a:r>
              <a:rPr lang="en-US" dirty="0" smtClean="0">
                <a:solidFill>
                  <a:schemeClr val="bg1"/>
                </a:solidFill>
              </a:rPr>
              <a:t>Are The Goals</a:t>
            </a:r>
            <a:r>
              <a:rPr lang="en-US" dirty="0">
                <a:solidFill>
                  <a:schemeClr val="bg1"/>
                </a:solidFill>
              </a:rPr>
              <a:t>?</a:t>
            </a:r>
          </a:p>
        </p:txBody>
      </p:sp>
    </p:spTree>
    <p:extLst>
      <p:ext uri="{BB962C8B-B14F-4D97-AF65-F5344CB8AC3E}">
        <p14:creationId xmlns:p14="http://schemas.microsoft.com/office/powerpoint/2010/main" val="167875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3278" y="1898650"/>
            <a:ext cx="4081463" cy="4959350"/>
          </a:xfrm>
        </p:spPr>
        <p:txBody>
          <a:bodyPr anchor="t"/>
          <a:lstStyle/>
          <a:p>
            <a:pPr lvl="0">
              <a:lnSpc>
                <a:spcPct val="120000"/>
              </a:lnSpc>
              <a:spcBef>
                <a:spcPts val="0"/>
              </a:spcBef>
            </a:pPr>
            <a:r>
              <a:rPr lang="en-US" b="1" dirty="0" smtClean="0">
                <a:solidFill>
                  <a:srgbClr val="003A70"/>
                </a:solidFill>
                <a:ea typeface="Arial" charset="0"/>
                <a:cs typeface="Arial" charset="0"/>
              </a:rPr>
              <a:t>An Early Commitment Scholarship Program</a:t>
            </a:r>
            <a:br>
              <a:rPr lang="en-US" b="1" dirty="0" smtClean="0">
                <a:solidFill>
                  <a:srgbClr val="003A70"/>
                </a:solidFill>
                <a:ea typeface="Arial" charset="0"/>
                <a:cs typeface="Arial" charset="0"/>
              </a:rPr>
            </a:br>
            <a:r>
              <a:rPr lang="en-US" b="1" dirty="0">
                <a:solidFill>
                  <a:srgbClr val="003A70"/>
                </a:solidFill>
                <a:ea typeface="Arial" charset="0"/>
                <a:cs typeface="Arial" charset="0"/>
              </a:rPr>
              <a:t/>
            </a:r>
            <a:br>
              <a:rPr lang="en-US" b="1" dirty="0">
                <a:solidFill>
                  <a:srgbClr val="003A70"/>
                </a:solidFill>
                <a:ea typeface="Arial" charset="0"/>
                <a:cs typeface="Arial" charset="0"/>
              </a:rPr>
            </a:br>
            <a:r>
              <a:rPr lang="en-US" sz="1600" dirty="0">
                <a:solidFill>
                  <a:srgbClr val="003A70"/>
                </a:solidFill>
                <a:latin typeface="+mn-lt"/>
                <a:ea typeface="Arial" charset="0"/>
                <a:cs typeface="Arial" panose="020B0604020202020204" pitchFamily="34" charset="0"/>
              </a:rPr>
              <a:t>Kim </a:t>
            </a:r>
            <a:r>
              <a:rPr lang="en-US" sz="1600" dirty="0" smtClean="0">
                <a:solidFill>
                  <a:srgbClr val="003A70"/>
                </a:solidFill>
                <a:latin typeface="+mn-lt"/>
                <a:ea typeface="Arial" charset="0"/>
                <a:cs typeface="Arial" panose="020B0604020202020204" pitchFamily="34" charset="0"/>
              </a:rPr>
              <a:t>Miller, Program Manager for SOAR Virginia</a:t>
            </a:r>
            <a:r>
              <a:rPr lang="en-US" sz="1000" b="1" dirty="0">
                <a:solidFill>
                  <a:srgbClr val="003A70"/>
                </a:solidFill>
                <a:latin typeface="Arial" panose="020B0604020202020204" pitchFamily="34" charset="0"/>
                <a:ea typeface="Arial" charset="0"/>
                <a:cs typeface="Arial" panose="020B0604020202020204" pitchFamily="34" charset="0"/>
              </a:rPr>
              <a:t/>
            </a:r>
            <a:br>
              <a:rPr lang="en-US" sz="1000" b="1" dirty="0">
                <a:solidFill>
                  <a:srgbClr val="003A70"/>
                </a:solidFill>
                <a:latin typeface="Arial" panose="020B0604020202020204" pitchFamily="34" charset="0"/>
                <a:ea typeface="Arial" charset="0"/>
                <a:cs typeface="Arial" panose="020B0604020202020204" pitchFamily="34" charset="0"/>
              </a:rPr>
            </a:br>
            <a:r>
              <a:rPr lang="en-US" sz="1000" dirty="0">
                <a:solidFill>
                  <a:srgbClr val="003A70"/>
                </a:solidFill>
                <a:latin typeface="Arial" panose="020B0604020202020204" pitchFamily="34" charset="0"/>
                <a:ea typeface="Arial" charset="0"/>
                <a:cs typeface="Arial" panose="020B0604020202020204" pitchFamily="34" charset="0"/>
              </a:rPr>
              <a:t/>
            </a:r>
            <a:br>
              <a:rPr lang="en-US" sz="1000" dirty="0">
                <a:solidFill>
                  <a:srgbClr val="003A70"/>
                </a:solidFill>
                <a:latin typeface="Arial" panose="020B0604020202020204" pitchFamily="34" charset="0"/>
                <a:ea typeface="Arial" charset="0"/>
                <a:cs typeface="Arial" panose="020B0604020202020204" pitchFamily="34" charset="0"/>
              </a:rPr>
            </a:b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000" dirty="0">
                <a:solidFill>
                  <a:srgbClr val="003A70"/>
                </a:solidFill>
                <a:latin typeface="Arial" panose="020B0604020202020204" pitchFamily="34" charset="0"/>
                <a:cs typeface="Arial" panose="020B0604020202020204" pitchFamily="34" charset="0"/>
              </a:rPr>
              <a:t/>
            </a:r>
            <a:br>
              <a:rPr lang="en-US" sz="1000" dirty="0">
                <a:solidFill>
                  <a:srgbClr val="003A70"/>
                </a:solidFill>
                <a:latin typeface="Arial" panose="020B0604020202020204" pitchFamily="34" charset="0"/>
                <a:cs typeface="Arial" panose="020B0604020202020204" pitchFamily="34" charset="0"/>
              </a:rPr>
            </a:br>
            <a:endParaRPr lang="en-US" sz="1000" b="1" dirty="0">
              <a:solidFill>
                <a:srgbClr val="003A70"/>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330233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A5BB88-AA58-A640-9E6D-92E163B4C5BD}" type="slidenum">
              <a:rPr lang="en-US" smtClean="0">
                <a:solidFill>
                  <a:prstClr val="black">
                    <a:tint val="75000"/>
                  </a:prstClr>
                </a:solidFill>
              </a:rPr>
              <a:pPr/>
              <a:t>16</a:t>
            </a:fld>
            <a:endParaRPr lang="en-US" dirty="0">
              <a:solidFill>
                <a:prstClr val="black">
                  <a:tint val="75000"/>
                </a:prstClr>
              </a:solidFill>
            </a:endParaRPr>
          </a:p>
        </p:txBody>
      </p:sp>
      <p:sp>
        <p:nvSpPr>
          <p:cNvPr id="3" name="Content Placeholder 2"/>
          <p:cNvSpPr>
            <a:spLocks noGrp="1"/>
          </p:cNvSpPr>
          <p:nvPr>
            <p:ph type="body" sz="quarter" idx="13"/>
          </p:nvPr>
        </p:nvSpPr>
        <p:spPr>
          <a:xfrm>
            <a:off x="389731" y="2174119"/>
            <a:ext cx="6438900" cy="4351338"/>
          </a:xfrm>
        </p:spPr>
        <p:txBody>
          <a:bodyPr/>
          <a:lstStyle/>
          <a:p>
            <a:pPr>
              <a:lnSpc>
                <a:spcPct val="100000"/>
              </a:lnSpc>
              <a:spcBef>
                <a:spcPts val="0"/>
              </a:spcBef>
            </a:pPr>
            <a:r>
              <a:rPr lang="en-US" dirty="0">
                <a:solidFill>
                  <a:srgbClr val="003A70"/>
                </a:solidFill>
                <a:latin typeface="+mj-lt"/>
                <a:ea typeface="Arial" charset="0"/>
                <a:cs typeface="Arial" charset="0"/>
              </a:rPr>
              <a:t>Early </a:t>
            </a:r>
            <a:r>
              <a:rPr lang="en-US" dirty="0" smtClean="0">
                <a:solidFill>
                  <a:srgbClr val="003A70"/>
                </a:solidFill>
                <a:latin typeface="+mj-lt"/>
                <a:ea typeface="Arial" charset="0"/>
                <a:cs typeface="Arial" charset="0"/>
              </a:rPr>
              <a:t>Commitment</a:t>
            </a:r>
          </a:p>
          <a:p>
            <a:pPr>
              <a:lnSpc>
                <a:spcPct val="100000"/>
              </a:lnSpc>
              <a:spcBef>
                <a:spcPts val="0"/>
              </a:spcBef>
            </a:pPr>
            <a:endParaRPr lang="en-US" dirty="0">
              <a:solidFill>
                <a:srgbClr val="003A70"/>
              </a:solidFill>
              <a:latin typeface="+mj-lt"/>
              <a:ea typeface="Arial" charset="0"/>
              <a:cs typeface="Arial" charset="0"/>
            </a:endParaRPr>
          </a:p>
          <a:p>
            <a:pPr>
              <a:lnSpc>
                <a:spcPct val="100000"/>
              </a:lnSpc>
              <a:spcBef>
                <a:spcPts val="0"/>
              </a:spcBef>
            </a:pPr>
            <a:r>
              <a:rPr lang="en-US" dirty="0" smtClean="0">
                <a:solidFill>
                  <a:srgbClr val="003A70"/>
                </a:solidFill>
                <a:latin typeface="+mj-lt"/>
                <a:ea typeface="Arial" charset="0"/>
                <a:cs typeface="Arial" charset="0"/>
              </a:rPr>
              <a:t>Advising</a:t>
            </a:r>
          </a:p>
          <a:p>
            <a:pPr>
              <a:lnSpc>
                <a:spcPct val="100000"/>
              </a:lnSpc>
              <a:spcBef>
                <a:spcPts val="0"/>
              </a:spcBef>
            </a:pPr>
            <a:endParaRPr lang="en-US" dirty="0">
              <a:solidFill>
                <a:srgbClr val="003A70"/>
              </a:solidFill>
              <a:latin typeface="+mj-lt"/>
              <a:ea typeface="Arial" charset="0"/>
              <a:cs typeface="Arial" charset="0"/>
            </a:endParaRPr>
          </a:p>
          <a:p>
            <a:pPr>
              <a:lnSpc>
                <a:spcPct val="100000"/>
              </a:lnSpc>
              <a:spcBef>
                <a:spcPts val="0"/>
              </a:spcBef>
            </a:pPr>
            <a:r>
              <a:rPr lang="en-US" dirty="0">
                <a:solidFill>
                  <a:srgbClr val="003A70"/>
                </a:solidFill>
                <a:latin typeface="+mj-lt"/>
                <a:ea typeface="Arial" charset="0"/>
                <a:cs typeface="Arial" charset="0"/>
              </a:rPr>
              <a:t>Scholarship Support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003A70"/>
              </a:solidFill>
            </a:endParaRPr>
          </a:p>
        </p:txBody>
      </p:sp>
      <p:sp>
        <p:nvSpPr>
          <p:cNvPr id="7"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What I</a:t>
            </a:r>
            <a:r>
              <a:rPr lang="en-US" dirty="0" smtClean="0">
                <a:solidFill>
                  <a:schemeClr val="bg1"/>
                </a:solidFill>
              </a:rPr>
              <a:t>s It?</a:t>
            </a:r>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005" y="2174119"/>
            <a:ext cx="3858834" cy="2575229"/>
          </a:xfrm>
          <a:prstGeom prst="rect">
            <a:avLst/>
          </a:prstGeom>
        </p:spPr>
      </p:pic>
    </p:spTree>
    <p:extLst>
      <p:ext uri="{BB962C8B-B14F-4D97-AF65-F5344CB8AC3E}">
        <p14:creationId xmlns:p14="http://schemas.microsoft.com/office/powerpoint/2010/main" val="1642915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A5BB88-AA58-A640-9E6D-92E163B4C5BD}" type="slidenum">
              <a:rPr lang="en-US" smtClean="0">
                <a:solidFill>
                  <a:prstClr val="black">
                    <a:tint val="75000"/>
                  </a:prstClr>
                </a:solidFill>
              </a:rPr>
              <a:pPr/>
              <a:t>17</a:t>
            </a:fld>
            <a:endParaRPr lang="en-US" dirty="0">
              <a:solidFill>
                <a:prstClr val="black">
                  <a:tint val="75000"/>
                </a:prstClr>
              </a:solidFill>
            </a:endParaRPr>
          </a:p>
        </p:txBody>
      </p:sp>
      <p:sp>
        <p:nvSpPr>
          <p:cNvPr id="3" name="Text Placeholder 2"/>
          <p:cNvSpPr>
            <a:spLocks noGrp="1"/>
          </p:cNvSpPr>
          <p:nvPr>
            <p:ph type="body" sz="quarter" idx="14"/>
          </p:nvPr>
        </p:nvSpPr>
        <p:spPr/>
        <p:txBody>
          <a:bodyPr/>
          <a:lstStyle/>
          <a:p>
            <a:r>
              <a:rPr lang="en-US" dirty="0">
                <a:latin typeface="+mj-lt"/>
                <a:ea typeface="Arial" charset="0"/>
                <a:cs typeface="Arial" charset="0"/>
              </a:rPr>
              <a:t>In T</a:t>
            </a:r>
            <a:r>
              <a:rPr lang="en-US" dirty="0" smtClean="0">
                <a:latin typeface="+mj-lt"/>
                <a:ea typeface="Arial" charset="0"/>
                <a:cs typeface="Arial" charset="0"/>
              </a:rPr>
              <a:t>he </a:t>
            </a:r>
            <a:r>
              <a:rPr lang="en-US" dirty="0">
                <a:latin typeface="+mj-lt"/>
                <a:ea typeface="Arial" charset="0"/>
                <a:cs typeface="Arial" charset="0"/>
              </a:rPr>
              <a:t>B</a:t>
            </a:r>
            <a:r>
              <a:rPr lang="en-US" dirty="0" smtClean="0">
                <a:latin typeface="+mj-lt"/>
                <a:ea typeface="Arial" charset="0"/>
                <a:cs typeface="Arial" charset="0"/>
              </a:rPr>
              <a:t>eginning</a:t>
            </a:r>
            <a:endParaRPr lang="en-US" dirty="0">
              <a:latin typeface="+mj-lt"/>
              <a:ea typeface="Arial" charset="0"/>
              <a:cs typeface="Arial" charset="0"/>
            </a:endParaRPr>
          </a:p>
        </p:txBody>
      </p:sp>
      <p:sp>
        <p:nvSpPr>
          <p:cNvPr id="6" name="Content Placeholder 2"/>
          <p:cNvSpPr txBox="1">
            <a:spLocks/>
          </p:cNvSpPr>
          <p:nvPr/>
        </p:nvSpPr>
        <p:spPr>
          <a:xfrm>
            <a:off x="327851" y="1546853"/>
            <a:ext cx="6439662" cy="4626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3A70"/>
                </a:solidFill>
                <a:latin typeface="+mj-lt"/>
                <a:cs typeface="Arial" panose="020B0604020202020204" pitchFamily="34" charset="0"/>
              </a:rPr>
              <a:t>SOAR Virginia began in 2010</a:t>
            </a:r>
          </a:p>
          <a:p>
            <a:r>
              <a:rPr lang="en-US" dirty="0" smtClean="0">
                <a:solidFill>
                  <a:srgbClr val="003A70"/>
                </a:solidFill>
                <a:latin typeface="+mj-lt"/>
                <a:ea typeface="Sofia Pro" charset="0"/>
                <a:cs typeface="Arial" panose="020B0604020202020204" pitchFamily="34" charset="0"/>
              </a:rPr>
              <a:t>GRASP - 103 students in 7 schools</a:t>
            </a:r>
            <a:endParaRPr lang="en-US" dirty="0">
              <a:solidFill>
                <a:srgbClr val="003A70"/>
              </a:solidFill>
              <a:latin typeface="+mj-lt"/>
              <a:ea typeface="Sofia Pro"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278" y="2872417"/>
            <a:ext cx="6116686" cy="2653112"/>
          </a:xfrm>
          <a:prstGeom prst="rect">
            <a:avLst/>
          </a:prstGeom>
        </p:spPr>
      </p:pic>
      <p:pic>
        <p:nvPicPr>
          <p:cNvPr id="10" name="Picture 9"/>
          <p:cNvPicPr>
            <a:picLocks noChangeAspect="1"/>
          </p:cNvPicPr>
          <p:nvPr/>
        </p:nvPicPr>
        <p:blipFill rotWithShape="1">
          <a:blip r:embed="rId4"/>
          <a:srcRect l="50000" t="42397" r="7170" b="28817"/>
          <a:stretch/>
        </p:blipFill>
        <p:spPr>
          <a:xfrm>
            <a:off x="951302" y="2699928"/>
            <a:ext cx="1895707" cy="1160406"/>
          </a:xfrm>
          <a:prstGeom prst="rect">
            <a:avLst/>
          </a:prstGeom>
        </p:spPr>
      </p:pic>
    </p:spTree>
    <p:extLst>
      <p:ext uri="{BB962C8B-B14F-4D97-AF65-F5344CB8AC3E}">
        <p14:creationId xmlns:p14="http://schemas.microsoft.com/office/powerpoint/2010/main" val="211259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43780"/>
          <a:stretch/>
        </p:blipFill>
        <p:spPr>
          <a:xfrm>
            <a:off x="2358952" y="4114121"/>
            <a:ext cx="4426094" cy="2266279"/>
          </a:xfrm>
          <a:prstGeom prst="rect">
            <a:avLst/>
          </a:prstGeom>
        </p:spPr>
      </p:pic>
      <p:grpSp>
        <p:nvGrpSpPr>
          <p:cNvPr id="9" name="Group 8"/>
          <p:cNvGrpSpPr/>
          <p:nvPr/>
        </p:nvGrpSpPr>
        <p:grpSpPr>
          <a:xfrm>
            <a:off x="788259" y="1447148"/>
            <a:ext cx="6646862" cy="2575286"/>
            <a:chOff x="1178554" y="1226135"/>
            <a:chExt cx="7217302" cy="2796299"/>
          </a:xfrm>
        </p:grpSpPr>
        <p:pic>
          <p:nvPicPr>
            <p:cNvPr id="4" name="Picture 3"/>
            <p:cNvPicPr>
              <a:picLocks noChangeAspect="1"/>
            </p:cNvPicPr>
            <p:nvPr/>
          </p:nvPicPr>
          <p:blipFill rotWithShape="1">
            <a:blip r:embed="rId4"/>
            <a:srcRect r="48250" b="39784"/>
            <a:stretch/>
          </p:blipFill>
          <p:spPr>
            <a:xfrm>
              <a:off x="1178554" y="1226135"/>
              <a:ext cx="3512199" cy="2101934"/>
            </a:xfrm>
            <a:prstGeom prst="rect">
              <a:avLst/>
            </a:prstGeom>
          </p:spPr>
        </p:pic>
        <p:sp>
          <p:nvSpPr>
            <p:cNvPr id="6" name="Rectangle 5"/>
            <p:cNvSpPr/>
            <p:nvPr/>
          </p:nvSpPr>
          <p:spPr>
            <a:xfrm>
              <a:off x="4370119" y="2817429"/>
              <a:ext cx="866899" cy="676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427" y="1545102"/>
              <a:ext cx="5711429" cy="2477332"/>
            </a:xfrm>
            <a:prstGeom prst="rect">
              <a:avLst/>
            </a:prstGeom>
          </p:spPr>
        </p:pic>
      </p:grpSp>
      <p:sp>
        <p:nvSpPr>
          <p:cNvPr id="10" name="Text Placeholder 2"/>
          <p:cNvSpPr>
            <a:spLocks noGrp="1"/>
          </p:cNvSpPr>
          <p:nvPr>
            <p:ph type="body" sz="quarter" idx="14"/>
          </p:nvPr>
        </p:nvSpPr>
        <p:spPr>
          <a:xfrm>
            <a:off x="163583" y="439123"/>
            <a:ext cx="6621463" cy="695325"/>
          </a:xfrm>
        </p:spPr>
        <p:txBody>
          <a:bodyPr/>
          <a:lstStyle/>
          <a:p>
            <a:r>
              <a:rPr lang="en-US" dirty="0" smtClean="0">
                <a:latin typeface="+mj-lt"/>
                <a:ea typeface="Arial" charset="0"/>
                <a:cs typeface="Arial" charset="0"/>
              </a:rPr>
              <a:t>As Of 2017-2018</a:t>
            </a:r>
            <a:endParaRPr lang="en-US" dirty="0">
              <a:latin typeface="+mj-lt"/>
              <a:ea typeface="Arial" charset="0"/>
              <a:cs typeface="Arial" charset="0"/>
            </a:endParaRPr>
          </a:p>
        </p:txBody>
      </p:sp>
    </p:spTree>
    <p:extLst>
      <p:ext uri="{BB962C8B-B14F-4D97-AF65-F5344CB8AC3E}">
        <p14:creationId xmlns:p14="http://schemas.microsoft.com/office/powerpoint/2010/main" val="293930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0560" y="1446479"/>
            <a:ext cx="2885068" cy="4668895"/>
          </a:xfrm>
          <a:prstGeom prst="rect">
            <a:avLst/>
          </a:prstGeom>
        </p:spPr>
      </p:pic>
      <p:pic>
        <p:nvPicPr>
          <p:cNvPr id="14" name="Picture 13"/>
          <p:cNvPicPr>
            <a:picLocks noChangeAspect="1"/>
          </p:cNvPicPr>
          <p:nvPr/>
        </p:nvPicPr>
        <p:blipFill>
          <a:blip r:embed="rId4"/>
          <a:stretch>
            <a:fillRect/>
          </a:stretch>
        </p:blipFill>
        <p:spPr>
          <a:xfrm>
            <a:off x="4781417" y="2158511"/>
            <a:ext cx="3084843" cy="2975106"/>
          </a:xfrm>
          <a:prstGeom prst="rect">
            <a:avLst/>
          </a:prstGeom>
        </p:spPr>
      </p:pic>
      <p:sp>
        <p:nvSpPr>
          <p:cNvPr id="6" name="Text Placeholder 2"/>
          <p:cNvSpPr>
            <a:spLocks noGrp="1"/>
          </p:cNvSpPr>
          <p:nvPr>
            <p:ph type="body" sz="quarter" idx="14"/>
          </p:nvPr>
        </p:nvSpPr>
        <p:spPr>
          <a:xfrm>
            <a:off x="163583" y="439123"/>
            <a:ext cx="6621463" cy="695325"/>
          </a:xfrm>
        </p:spPr>
        <p:txBody>
          <a:bodyPr/>
          <a:lstStyle/>
          <a:p>
            <a:r>
              <a:rPr lang="en-US" dirty="0" smtClean="0">
                <a:latin typeface="+mj-lt"/>
                <a:ea typeface="Arial" charset="0"/>
                <a:cs typeface="Arial" charset="0"/>
              </a:rPr>
              <a:t>As Of 2017-2018</a:t>
            </a:r>
            <a:endParaRPr lang="en-US" dirty="0">
              <a:latin typeface="+mj-lt"/>
              <a:ea typeface="Arial" charset="0"/>
              <a:cs typeface="Arial" charset="0"/>
            </a:endParaRPr>
          </a:p>
        </p:txBody>
      </p:sp>
    </p:spTree>
    <p:extLst>
      <p:ext uri="{BB962C8B-B14F-4D97-AF65-F5344CB8AC3E}">
        <p14:creationId xmlns:p14="http://schemas.microsoft.com/office/powerpoint/2010/main" val="359052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sz="2400" dirty="0" smtClean="0">
                <a:solidFill>
                  <a:schemeClr val="tx2"/>
                </a:solidFill>
                <a:latin typeface="+mn-lt"/>
              </a:rPr>
              <a:t>Moderator:</a:t>
            </a:r>
          </a:p>
          <a:p>
            <a:r>
              <a:rPr lang="en-US" sz="2400" dirty="0" smtClean="0">
                <a:solidFill>
                  <a:schemeClr val="tx2"/>
                </a:solidFill>
                <a:latin typeface="+mn-lt"/>
              </a:rPr>
              <a:t>Julie Shields-Rutyna, Director of Early College Planning, MEFA</a:t>
            </a:r>
          </a:p>
          <a:p>
            <a:pPr marL="0" indent="0">
              <a:buNone/>
            </a:pPr>
            <a:r>
              <a:rPr lang="en-US" sz="2400" dirty="0" smtClean="0">
                <a:solidFill>
                  <a:schemeClr val="tx2"/>
                </a:solidFill>
                <a:latin typeface="+mn-lt"/>
              </a:rPr>
              <a:t>Presenters:</a:t>
            </a:r>
          </a:p>
          <a:p>
            <a:r>
              <a:rPr lang="en-US" sz="2400" dirty="0" smtClean="0">
                <a:solidFill>
                  <a:schemeClr val="tx2"/>
                </a:solidFill>
                <a:latin typeface="+mn-lt"/>
              </a:rPr>
              <a:t>Sandy Baum, Senior Fellow, Urban Institute</a:t>
            </a:r>
          </a:p>
          <a:p>
            <a:r>
              <a:rPr lang="en-US" sz="2400" dirty="0" smtClean="0">
                <a:solidFill>
                  <a:schemeClr val="tx2"/>
                </a:solidFill>
                <a:latin typeface="+mn-lt"/>
              </a:rPr>
              <a:t>Kim Miller, </a:t>
            </a:r>
            <a:r>
              <a:rPr lang="en-US" sz="2400" dirty="0">
                <a:solidFill>
                  <a:schemeClr val="tx2"/>
                </a:solidFill>
                <a:latin typeface="+mn-lt"/>
              </a:rPr>
              <a:t>SOAR Virginia</a:t>
            </a:r>
            <a:r>
              <a:rPr lang="en-US" sz="2400" baseline="30000" dirty="0">
                <a:solidFill>
                  <a:schemeClr val="tx2"/>
                </a:solidFill>
                <a:latin typeface="+mn-lt"/>
              </a:rPr>
              <a:t>®</a:t>
            </a:r>
            <a:r>
              <a:rPr lang="en-US" sz="2400" dirty="0">
                <a:solidFill>
                  <a:schemeClr val="tx2"/>
                </a:solidFill>
                <a:latin typeface="+mn-lt"/>
              </a:rPr>
              <a:t> Program Manager, Virginia529 </a:t>
            </a:r>
            <a:endParaRPr lang="en-US" sz="2400" dirty="0" smtClean="0">
              <a:solidFill>
                <a:schemeClr val="tx2"/>
              </a:solidFill>
              <a:latin typeface="+mn-lt"/>
            </a:endParaRPr>
          </a:p>
          <a:p>
            <a:r>
              <a:rPr lang="en-US" sz="2400" dirty="0" smtClean="0">
                <a:solidFill>
                  <a:schemeClr val="tx2"/>
                </a:solidFill>
                <a:latin typeface="+mn-lt"/>
              </a:rPr>
              <a:t>Alayna VanTassel, </a:t>
            </a:r>
            <a:r>
              <a:rPr lang="en-US" sz="2400" dirty="0">
                <a:solidFill>
                  <a:schemeClr val="tx2"/>
                </a:solidFill>
                <a:latin typeface="+mn-lt"/>
              </a:rPr>
              <a:t>Deputy Treasurer and Executive Director, Office of Economic Empowerment, Massachusetts State Treasurer’s </a:t>
            </a:r>
            <a:r>
              <a:rPr lang="en-US" sz="2400" dirty="0" smtClean="0">
                <a:solidFill>
                  <a:schemeClr val="tx2"/>
                </a:solidFill>
                <a:latin typeface="+mn-lt"/>
              </a:rPr>
              <a:t>Office</a:t>
            </a:r>
            <a:endParaRPr lang="en-US" sz="2400" dirty="0">
              <a:solidFill>
                <a:schemeClr val="tx2"/>
              </a:solidFill>
              <a:latin typeface="+mn-lt"/>
            </a:endParaRPr>
          </a:p>
        </p:txBody>
      </p:sp>
      <p:sp>
        <p:nvSpPr>
          <p:cNvPr id="3" name="Text Placeholder 2"/>
          <p:cNvSpPr>
            <a:spLocks noGrp="1"/>
          </p:cNvSpPr>
          <p:nvPr>
            <p:ph type="body" sz="quarter" idx="14"/>
          </p:nvPr>
        </p:nvSpPr>
        <p:spPr/>
        <p:txBody>
          <a:bodyPr/>
          <a:lstStyle/>
          <a:p>
            <a:r>
              <a:rPr lang="en-US" dirty="0" smtClean="0">
                <a:latin typeface="+mj-lt"/>
              </a:rPr>
              <a:t>Moderator &amp; Presenters</a:t>
            </a:r>
            <a:endParaRPr lang="en-US" dirty="0">
              <a:latin typeface="+mj-lt"/>
            </a:endParaRPr>
          </a:p>
        </p:txBody>
      </p:sp>
    </p:spTree>
    <p:extLst>
      <p:ext uri="{BB962C8B-B14F-4D97-AF65-F5344CB8AC3E}">
        <p14:creationId xmlns:p14="http://schemas.microsoft.com/office/powerpoint/2010/main" val="1245968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58431"/>
          <a:stretch/>
        </p:blipFill>
        <p:spPr>
          <a:xfrm>
            <a:off x="3030272" y="1322260"/>
            <a:ext cx="3013754" cy="1921897"/>
          </a:xfrm>
          <a:prstGeom prst="rect">
            <a:avLst/>
          </a:prstGeom>
        </p:spPr>
      </p:pic>
      <p:grpSp>
        <p:nvGrpSpPr>
          <p:cNvPr id="16" name="Group 15"/>
          <p:cNvGrpSpPr/>
          <p:nvPr/>
        </p:nvGrpSpPr>
        <p:grpSpPr>
          <a:xfrm>
            <a:off x="533866" y="3484086"/>
            <a:ext cx="2582758" cy="2257106"/>
            <a:chOff x="815900" y="3208754"/>
            <a:chExt cx="2582758" cy="2257106"/>
          </a:xfrm>
        </p:grpSpPr>
        <p:pic>
          <p:nvPicPr>
            <p:cNvPr id="6" name="Picture 5"/>
            <p:cNvPicPr>
              <a:picLocks noChangeAspect="1"/>
            </p:cNvPicPr>
            <p:nvPr/>
          </p:nvPicPr>
          <p:blipFill rotWithShape="1">
            <a:blip r:embed="rId4"/>
            <a:srcRect l="17839" t="33386" r="20083" b="15301"/>
            <a:stretch/>
          </p:blipFill>
          <p:spPr>
            <a:xfrm>
              <a:off x="1234807" y="3818015"/>
              <a:ext cx="1669774" cy="1637033"/>
            </a:xfrm>
            <a:prstGeom prst="rect">
              <a:avLst/>
            </a:prstGeom>
          </p:spPr>
        </p:pic>
        <p:sp>
          <p:nvSpPr>
            <p:cNvPr id="7" name="TextBox 6"/>
            <p:cNvSpPr txBox="1"/>
            <p:nvPr/>
          </p:nvSpPr>
          <p:spPr>
            <a:xfrm>
              <a:off x="815900" y="3208754"/>
              <a:ext cx="2582758" cy="369332"/>
            </a:xfrm>
            <a:prstGeom prst="rect">
              <a:avLst/>
            </a:prstGeom>
            <a:noFill/>
          </p:spPr>
          <p:txBody>
            <a:bodyPr wrap="none" rtlCol="0">
              <a:spAutoFit/>
            </a:bodyPr>
            <a:lstStyle/>
            <a:p>
              <a:r>
                <a:rPr lang="en-US" dirty="0" smtClean="0">
                  <a:solidFill>
                    <a:srgbClr val="003A70"/>
                  </a:solidFill>
                  <a:latin typeface="+mj-lt"/>
                  <a:cs typeface="Arial" panose="020B0604020202020204" pitchFamily="34" charset="0"/>
                </a:rPr>
                <a:t>In-State vs Out of State</a:t>
              </a:r>
              <a:endParaRPr lang="en-US" dirty="0">
                <a:solidFill>
                  <a:srgbClr val="003A70"/>
                </a:solidFill>
                <a:latin typeface="+mj-lt"/>
                <a:cs typeface="Arial" panose="020B0604020202020204" pitchFamily="34" charset="0"/>
              </a:endParaRPr>
            </a:p>
          </p:txBody>
        </p:sp>
        <p:sp>
          <p:nvSpPr>
            <p:cNvPr id="8" name="TextBox 7"/>
            <p:cNvSpPr txBox="1"/>
            <p:nvPr/>
          </p:nvSpPr>
          <p:spPr>
            <a:xfrm>
              <a:off x="2419972" y="5096528"/>
              <a:ext cx="804037" cy="369332"/>
            </a:xfrm>
            <a:prstGeom prst="rect">
              <a:avLst/>
            </a:prstGeom>
            <a:noFill/>
          </p:spPr>
          <p:txBody>
            <a:bodyPr wrap="square" rtlCol="0">
              <a:spAutoFit/>
            </a:bodyPr>
            <a:lstStyle/>
            <a:p>
              <a:r>
                <a:rPr lang="en-US" dirty="0" smtClean="0">
                  <a:solidFill>
                    <a:srgbClr val="003A70"/>
                  </a:solidFill>
                  <a:latin typeface="+mj-lt"/>
                  <a:cs typeface="Arial" panose="020B0604020202020204" pitchFamily="34" charset="0"/>
                </a:rPr>
                <a:t>89%</a:t>
              </a:r>
              <a:endParaRPr lang="en-US" dirty="0">
                <a:solidFill>
                  <a:srgbClr val="003A70"/>
                </a:solidFill>
                <a:latin typeface="+mj-lt"/>
                <a:cs typeface="Arial" panose="020B0604020202020204" pitchFamily="34" charset="0"/>
              </a:endParaRPr>
            </a:p>
          </p:txBody>
        </p:sp>
        <p:sp>
          <p:nvSpPr>
            <p:cNvPr id="10" name="TextBox 9"/>
            <p:cNvSpPr txBox="1"/>
            <p:nvPr/>
          </p:nvSpPr>
          <p:spPr>
            <a:xfrm>
              <a:off x="1409258" y="3776559"/>
              <a:ext cx="804037" cy="369332"/>
            </a:xfrm>
            <a:prstGeom prst="rect">
              <a:avLst/>
            </a:prstGeom>
            <a:noFill/>
          </p:spPr>
          <p:txBody>
            <a:bodyPr wrap="square" rtlCol="0">
              <a:spAutoFit/>
            </a:bodyPr>
            <a:lstStyle/>
            <a:p>
              <a:r>
                <a:rPr lang="en-US" dirty="0" smtClean="0">
                  <a:solidFill>
                    <a:srgbClr val="003A70"/>
                  </a:solidFill>
                  <a:latin typeface="+mj-lt"/>
                  <a:cs typeface="Arial" panose="020B0604020202020204" pitchFamily="34" charset="0"/>
                </a:rPr>
                <a:t>11%</a:t>
              </a:r>
              <a:endParaRPr lang="en-US" dirty="0">
                <a:solidFill>
                  <a:srgbClr val="003A70"/>
                </a:solidFill>
                <a:latin typeface="+mj-lt"/>
                <a:cs typeface="Arial" panose="020B0604020202020204" pitchFamily="34" charset="0"/>
              </a:endParaRPr>
            </a:p>
          </p:txBody>
        </p:sp>
      </p:grpSp>
      <p:grpSp>
        <p:nvGrpSpPr>
          <p:cNvPr id="17" name="Group 16"/>
          <p:cNvGrpSpPr/>
          <p:nvPr/>
        </p:nvGrpSpPr>
        <p:grpSpPr>
          <a:xfrm>
            <a:off x="3616831" y="3510590"/>
            <a:ext cx="2159012" cy="2282725"/>
            <a:chOff x="3982029" y="3221759"/>
            <a:chExt cx="2159012" cy="2282725"/>
          </a:xfrm>
        </p:grpSpPr>
        <p:pic>
          <p:nvPicPr>
            <p:cNvPr id="12" name="Picture 11"/>
            <p:cNvPicPr>
              <a:picLocks noChangeAspect="1"/>
            </p:cNvPicPr>
            <p:nvPr/>
          </p:nvPicPr>
          <p:blipFill rotWithShape="1">
            <a:blip r:embed="rId5"/>
            <a:srcRect l="17963" t="22373" r="22987" b="23927"/>
            <a:stretch/>
          </p:blipFill>
          <p:spPr>
            <a:xfrm>
              <a:off x="4065671" y="3991590"/>
              <a:ext cx="1673352" cy="1512894"/>
            </a:xfrm>
            <a:prstGeom prst="rect">
              <a:avLst/>
            </a:prstGeom>
          </p:spPr>
        </p:pic>
        <p:sp>
          <p:nvSpPr>
            <p:cNvPr id="13" name="TextBox 12"/>
            <p:cNvSpPr txBox="1"/>
            <p:nvPr/>
          </p:nvSpPr>
          <p:spPr>
            <a:xfrm>
              <a:off x="3982029" y="3221759"/>
              <a:ext cx="1935082" cy="369332"/>
            </a:xfrm>
            <a:prstGeom prst="rect">
              <a:avLst/>
            </a:prstGeom>
            <a:noFill/>
          </p:spPr>
          <p:txBody>
            <a:bodyPr wrap="none" rtlCol="0">
              <a:spAutoFit/>
            </a:bodyPr>
            <a:lstStyle/>
            <a:p>
              <a:r>
                <a:rPr lang="en-US" dirty="0" smtClean="0">
                  <a:solidFill>
                    <a:srgbClr val="003A70"/>
                  </a:solidFill>
                  <a:latin typeface="+mj-lt"/>
                  <a:cs typeface="Arial" panose="020B0604020202020204" pitchFamily="34" charset="0"/>
                </a:rPr>
                <a:t>Public vs Private</a:t>
              </a:r>
              <a:endParaRPr lang="en-US" dirty="0">
                <a:solidFill>
                  <a:srgbClr val="003A70"/>
                </a:solidFill>
                <a:latin typeface="+mj-lt"/>
                <a:cs typeface="Arial" panose="020B0604020202020204" pitchFamily="34" charset="0"/>
              </a:endParaRPr>
            </a:p>
          </p:txBody>
        </p:sp>
        <p:sp>
          <p:nvSpPr>
            <p:cNvPr id="14" name="TextBox 13"/>
            <p:cNvSpPr txBox="1"/>
            <p:nvPr/>
          </p:nvSpPr>
          <p:spPr>
            <a:xfrm>
              <a:off x="5028679" y="3818015"/>
              <a:ext cx="804037" cy="369332"/>
            </a:xfrm>
            <a:prstGeom prst="rect">
              <a:avLst/>
            </a:prstGeom>
            <a:noFill/>
          </p:spPr>
          <p:txBody>
            <a:bodyPr wrap="square" rtlCol="0">
              <a:spAutoFit/>
            </a:bodyPr>
            <a:lstStyle/>
            <a:p>
              <a:r>
                <a:rPr lang="en-US" dirty="0" smtClean="0">
                  <a:solidFill>
                    <a:srgbClr val="003A70"/>
                  </a:solidFill>
                  <a:latin typeface="+mj-lt"/>
                  <a:cs typeface="Arial" panose="020B0604020202020204" pitchFamily="34" charset="0"/>
                </a:rPr>
                <a:t>19%</a:t>
              </a:r>
              <a:endParaRPr lang="en-US" dirty="0">
                <a:solidFill>
                  <a:srgbClr val="003A70"/>
                </a:solidFill>
                <a:latin typeface="+mj-lt"/>
                <a:cs typeface="Arial" panose="020B0604020202020204" pitchFamily="34" charset="0"/>
              </a:endParaRPr>
            </a:p>
          </p:txBody>
        </p:sp>
        <p:sp>
          <p:nvSpPr>
            <p:cNvPr id="15" name="TextBox 14"/>
            <p:cNvSpPr txBox="1"/>
            <p:nvPr/>
          </p:nvSpPr>
          <p:spPr>
            <a:xfrm>
              <a:off x="5337004" y="5083029"/>
              <a:ext cx="804037" cy="369332"/>
            </a:xfrm>
            <a:prstGeom prst="rect">
              <a:avLst/>
            </a:prstGeom>
            <a:noFill/>
          </p:spPr>
          <p:txBody>
            <a:bodyPr wrap="square" rtlCol="0">
              <a:spAutoFit/>
            </a:bodyPr>
            <a:lstStyle/>
            <a:p>
              <a:r>
                <a:rPr lang="en-US" dirty="0">
                  <a:solidFill>
                    <a:srgbClr val="003A70"/>
                  </a:solidFill>
                  <a:latin typeface="+mj-lt"/>
                  <a:cs typeface="Arial" panose="020B0604020202020204" pitchFamily="34" charset="0"/>
                </a:rPr>
                <a:t>8</a:t>
              </a:r>
              <a:r>
                <a:rPr lang="en-US" dirty="0" smtClean="0">
                  <a:solidFill>
                    <a:srgbClr val="003A70"/>
                  </a:solidFill>
                  <a:latin typeface="+mj-lt"/>
                  <a:cs typeface="Arial" panose="020B0604020202020204" pitchFamily="34" charset="0"/>
                </a:rPr>
                <a:t>1%</a:t>
              </a:r>
              <a:endParaRPr lang="en-US" dirty="0">
                <a:solidFill>
                  <a:srgbClr val="003A70"/>
                </a:solidFill>
                <a:latin typeface="+mj-lt"/>
                <a:cs typeface="Arial" panose="020B0604020202020204" pitchFamily="34" charset="0"/>
              </a:endParaRPr>
            </a:p>
          </p:txBody>
        </p:sp>
      </p:grpSp>
      <p:grpSp>
        <p:nvGrpSpPr>
          <p:cNvPr id="22" name="Group 21"/>
          <p:cNvGrpSpPr/>
          <p:nvPr/>
        </p:nvGrpSpPr>
        <p:grpSpPr>
          <a:xfrm>
            <a:off x="6180478" y="3510590"/>
            <a:ext cx="2169388" cy="2333732"/>
            <a:chOff x="5900448" y="3248263"/>
            <a:chExt cx="2169388" cy="2333732"/>
          </a:xfrm>
        </p:grpSpPr>
        <p:pic>
          <p:nvPicPr>
            <p:cNvPr id="18" name="Picture 17"/>
            <p:cNvPicPr>
              <a:picLocks noChangeAspect="1"/>
            </p:cNvPicPr>
            <p:nvPr/>
          </p:nvPicPr>
          <p:blipFill rotWithShape="1">
            <a:blip r:embed="rId6"/>
            <a:srcRect l="12390" t="27690" r="16427" b="18798"/>
            <a:stretch/>
          </p:blipFill>
          <p:spPr>
            <a:xfrm>
              <a:off x="5900448" y="3844519"/>
              <a:ext cx="2038639" cy="1737476"/>
            </a:xfrm>
            <a:prstGeom prst="rect">
              <a:avLst/>
            </a:prstGeom>
          </p:spPr>
        </p:pic>
        <p:sp>
          <p:nvSpPr>
            <p:cNvPr id="19" name="TextBox 18"/>
            <p:cNvSpPr txBox="1"/>
            <p:nvPr/>
          </p:nvSpPr>
          <p:spPr>
            <a:xfrm>
              <a:off x="6006696" y="3248263"/>
              <a:ext cx="1852430" cy="369332"/>
            </a:xfrm>
            <a:prstGeom prst="rect">
              <a:avLst/>
            </a:prstGeom>
            <a:noFill/>
          </p:spPr>
          <p:txBody>
            <a:bodyPr wrap="none" rtlCol="0">
              <a:spAutoFit/>
            </a:bodyPr>
            <a:lstStyle/>
            <a:p>
              <a:r>
                <a:rPr lang="en-US" dirty="0" smtClean="0">
                  <a:solidFill>
                    <a:srgbClr val="003A70"/>
                  </a:solidFill>
                  <a:latin typeface="+mj-lt"/>
                  <a:cs typeface="Arial" panose="020B0604020202020204" pitchFamily="34" charset="0"/>
                </a:rPr>
                <a:t>4 Year vs 2 </a:t>
              </a:r>
              <a:r>
                <a:rPr lang="en-US" dirty="0">
                  <a:solidFill>
                    <a:srgbClr val="003A70"/>
                  </a:solidFill>
                  <a:latin typeface="+mj-lt"/>
                  <a:cs typeface="Arial" panose="020B0604020202020204" pitchFamily="34" charset="0"/>
                </a:rPr>
                <a:t>Y</a:t>
              </a:r>
              <a:r>
                <a:rPr lang="en-US" dirty="0" smtClean="0">
                  <a:solidFill>
                    <a:srgbClr val="003A70"/>
                  </a:solidFill>
                  <a:latin typeface="+mj-lt"/>
                  <a:cs typeface="Arial" panose="020B0604020202020204" pitchFamily="34" charset="0"/>
                </a:rPr>
                <a:t>ear</a:t>
              </a:r>
              <a:endParaRPr lang="en-US" dirty="0">
                <a:solidFill>
                  <a:srgbClr val="003A70"/>
                </a:solidFill>
                <a:latin typeface="+mj-lt"/>
                <a:cs typeface="Arial" panose="020B0604020202020204" pitchFamily="34" charset="0"/>
              </a:endParaRPr>
            </a:p>
          </p:txBody>
        </p:sp>
        <p:sp>
          <p:nvSpPr>
            <p:cNvPr id="20" name="TextBox 19"/>
            <p:cNvSpPr txBox="1"/>
            <p:nvPr/>
          </p:nvSpPr>
          <p:spPr>
            <a:xfrm>
              <a:off x="7265799" y="3974230"/>
              <a:ext cx="804037" cy="369332"/>
            </a:xfrm>
            <a:prstGeom prst="rect">
              <a:avLst/>
            </a:prstGeom>
            <a:noFill/>
          </p:spPr>
          <p:txBody>
            <a:bodyPr wrap="square" rtlCol="0">
              <a:spAutoFit/>
            </a:bodyPr>
            <a:lstStyle/>
            <a:p>
              <a:r>
                <a:rPr lang="en-US" dirty="0" smtClean="0">
                  <a:solidFill>
                    <a:srgbClr val="003A70"/>
                  </a:solidFill>
                  <a:latin typeface="+mj-lt"/>
                  <a:cs typeface="Arial" panose="020B0604020202020204" pitchFamily="34" charset="0"/>
                </a:rPr>
                <a:t>24%</a:t>
              </a:r>
              <a:endParaRPr lang="en-US" dirty="0">
                <a:solidFill>
                  <a:srgbClr val="003A70"/>
                </a:solidFill>
                <a:latin typeface="+mj-lt"/>
                <a:cs typeface="Arial" panose="020B0604020202020204" pitchFamily="34" charset="0"/>
              </a:endParaRPr>
            </a:p>
          </p:txBody>
        </p:sp>
        <p:sp>
          <p:nvSpPr>
            <p:cNvPr id="21" name="TextBox 20"/>
            <p:cNvSpPr txBox="1"/>
            <p:nvPr/>
          </p:nvSpPr>
          <p:spPr>
            <a:xfrm>
              <a:off x="7265798" y="5155694"/>
              <a:ext cx="804037" cy="369332"/>
            </a:xfrm>
            <a:prstGeom prst="rect">
              <a:avLst/>
            </a:prstGeom>
            <a:noFill/>
          </p:spPr>
          <p:txBody>
            <a:bodyPr wrap="square" rtlCol="0">
              <a:spAutoFit/>
            </a:bodyPr>
            <a:lstStyle/>
            <a:p>
              <a:r>
                <a:rPr lang="en-US" dirty="0" smtClean="0">
                  <a:solidFill>
                    <a:srgbClr val="003A70"/>
                  </a:solidFill>
                  <a:latin typeface="+mj-lt"/>
                  <a:cs typeface="Arial" panose="020B0604020202020204" pitchFamily="34" charset="0"/>
                </a:rPr>
                <a:t>76%</a:t>
              </a:r>
              <a:endParaRPr lang="en-US" dirty="0">
                <a:solidFill>
                  <a:srgbClr val="003A70"/>
                </a:solidFill>
                <a:latin typeface="+mj-lt"/>
                <a:cs typeface="Arial" panose="020B0604020202020204" pitchFamily="34" charset="0"/>
              </a:endParaRPr>
            </a:p>
          </p:txBody>
        </p:sp>
      </p:grpSp>
      <p:sp>
        <p:nvSpPr>
          <p:cNvPr id="23" name="Text Placeholder 2"/>
          <p:cNvSpPr>
            <a:spLocks noGrp="1"/>
          </p:cNvSpPr>
          <p:nvPr>
            <p:ph type="body" sz="quarter" idx="14"/>
          </p:nvPr>
        </p:nvSpPr>
        <p:spPr>
          <a:xfrm>
            <a:off x="163583" y="439123"/>
            <a:ext cx="6621463" cy="695325"/>
          </a:xfrm>
        </p:spPr>
        <p:txBody>
          <a:bodyPr/>
          <a:lstStyle/>
          <a:p>
            <a:r>
              <a:rPr lang="en-US" dirty="0" smtClean="0">
                <a:latin typeface="+mj-lt"/>
                <a:ea typeface="Arial" charset="0"/>
                <a:cs typeface="Arial" charset="0"/>
              </a:rPr>
              <a:t>As Of 2017-2018</a:t>
            </a:r>
            <a:endParaRPr lang="en-US" dirty="0">
              <a:latin typeface="+mj-lt"/>
              <a:ea typeface="Arial" charset="0"/>
              <a:cs typeface="Arial" charset="0"/>
            </a:endParaRPr>
          </a:p>
        </p:txBody>
      </p:sp>
    </p:spTree>
    <p:extLst>
      <p:ext uri="{BB962C8B-B14F-4D97-AF65-F5344CB8AC3E}">
        <p14:creationId xmlns:p14="http://schemas.microsoft.com/office/powerpoint/2010/main" val="1889910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42013" y="2299429"/>
            <a:ext cx="7886700" cy="1111250"/>
          </a:xfrm>
        </p:spPr>
        <p:txBody>
          <a:bodyPr>
            <a:normAutofit fontScale="25000" lnSpcReduction="20000"/>
          </a:bodyPr>
          <a:lstStyle/>
          <a:p>
            <a:pPr marL="0" lvl="0" indent="0" algn="ctr">
              <a:lnSpc>
                <a:spcPct val="120000"/>
              </a:lnSpc>
              <a:spcBef>
                <a:spcPts val="0"/>
              </a:spcBef>
              <a:buNone/>
            </a:pPr>
            <a:r>
              <a:rPr lang="en-US" sz="8000" b="1" dirty="0" smtClean="0">
                <a:solidFill>
                  <a:srgbClr val="003A70"/>
                </a:solidFill>
                <a:latin typeface="+mj-lt"/>
                <a:ea typeface="Arial" charset="0"/>
                <a:cs typeface="Arial" charset="0"/>
              </a:rPr>
              <a:t>www.virginia529.com/soar</a:t>
            </a:r>
            <a:endParaRPr lang="en-US" sz="8000" b="1" dirty="0">
              <a:solidFill>
                <a:srgbClr val="003A70"/>
              </a:solidFill>
              <a:latin typeface="+mj-lt"/>
              <a:ea typeface="Arial" charset="0"/>
              <a:cs typeface="Arial" charset="0"/>
            </a:endParaRPr>
          </a:p>
          <a:p>
            <a:pPr marL="0" lvl="0" indent="0" algn="ctr">
              <a:lnSpc>
                <a:spcPct val="120000"/>
              </a:lnSpc>
              <a:spcBef>
                <a:spcPts val="0"/>
              </a:spcBef>
              <a:buNone/>
            </a:pPr>
            <a:endParaRPr lang="en-US" sz="8000" b="1" dirty="0">
              <a:solidFill>
                <a:srgbClr val="003A70"/>
              </a:solidFill>
              <a:latin typeface="+mj-lt"/>
              <a:ea typeface="Arial" charset="0"/>
              <a:cs typeface="Arial" charset="0"/>
            </a:endParaRPr>
          </a:p>
          <a:p>
            <a:pPr marL="0" lvl="0" indent="0" algn="ctr">
              <a:lnSpc>
                <a:spcPct val="120000"/>
              </a:lnSpc>
              <a:spcBef>
                <a:spcPts val="0"/>
              </a:spcBef>
              <a:buNone/>
            </a:pPr>
            <a:r>
              <a:rPr lang="en-US" sz="8000" b="1" dirty="0" smtClean="0">
                <a:solidFill>
                  <a:srgbClr val="003A70"/>
                </a:solidFill>
                <a:latin typeface="+mj-lt"/>
                <a:ea typeface="Arial" charset="0"/>
                <a:cs typeface="Arial" charset="0"/>
              </a:rPr>
              <a:t>Kim Miller - </a:t>
            </a:r>
            <a:r>
              <a:rPr lang="en-US" sz="8000" b="1" dirty="0">
                <a:solidFill>
                  <a:srgbClr val="003A70"/>
                </a:solidFill>
                <a:latin typeface="+mj-lt"/>
                <a:ea typeface="Arial" charset="0"/>
                <a:cs typeface="Arial" charset="0"/>
              </a:rPr>
              <a:t>kmiller@virginia529.com</a:t>
            </a:r>
          </a:p>
          <a:p>
            <a:pPr marL="0" lvl="0" indent="0" algn="ctr">
              <a:lnSpc>
                <a:spcPct val="100000"/>
              </a:lnSpc>
              <a:spcBef>
                <a:spcPts val="0"/>
              </a:spcBef>
              <a:buNone/>
            </a:pPr>
            <a:endParaRPr lang="en-US" sz="5500" dirty="0">
              <a:solidFill>
                <a:srgbClr val="003A70"/>
              </a:solidFill>
              <a:latin typeface="Arial" charset="0"/>
              <a:ea typeface="Arial" charset="0"/>
              <a:cs typeface="Arial" charset="0"/>
            </a:endParaRPr>
          </a:p>
          <a:p>
            <a:pPr marL="0" indent="0" algn="ctr">
              <a:spcBef>
                <a:spcPts val="0"/>
              </a:spcBef>
              <a:buNone/>
            </a:pPr>
            <a:endParaRPr lang="en-US" sz="5500" dirty="0" smtClean="0"/>
          </a:p>
          <a:p>
            <a:pPr marL="0" indent="0" algn="ctr">
              <a:spcBef>
                <a:spcPts val="0"/>
              </a:spcBef>
              <a:buNone/>
            </a:pPr>
            <a:endParaRPr lang="en-US" sz="5500" dirty="0">
              <a:solidFill>
                <a:srgbClr val="003A70"/>
              </a:solidFill>
              <a:latin typeface="+mn-lt"/>
            </a:endParaRPr>
          </a:p>
          <a:p>
            <a:pPr marL="0" indent="0" algn="ctr">
              <a:spcBef>
                <a:spcPts val="0"/>
              </a:spcBef>
              <a:buNone/>
            </a:pPr>
            <a:r>
              <a:rPr lang="en-US" sz="5500" dirty="0" smtClean="0">
                <a:solidFill>
                  <a:srgbClr val="003A70"/>
                </a:solidFill>
                <a:latin typeface="+mn-lt"/>
              </a:rPr>
              <a:t>Kimberly </a:t>
            </a:r>
            <a:r>
              <a:rPr lang="en-US" sz="5500" dirty="0">
                <a:solidFill>
                  <a:srgbClr val="003A70"/>
                </a:solidFill>
                <a:latin typeface="+mn-lt"/>
              </a:rPr>
              <a:t>Miller is the Program Manager for the SOAR Virginia</a:t>
            </a:r>
            <a:r>
              <a:rPr lang="en-US" sz="5500" baseline="30000" dirty="0">
                <a:solidFill>
                  <a:srgbClr val="003A70"/>
                </a:solidFill>
                <a:latin typeface="+mn-lt"/>
              </a:rPr>
              <a:t>®</a:t>
            </a:r>
            <a:r>
              <a:rPr lang="en-US" sz="5500" dirty="0">
                <a:solidFill>
                  <a:srgbClr val="003A70"/>
                </a:solidFill>
                <a:latin typeface="+mn-lt"/>
              </a:rPr>
              <a:t> Early Commitment Scholarship Program administered by Virginia529. She began working at Virginia529 in August 2012. Prior to that time, she worked in financial aid and academic counseling at John Tyler Community College for more than 10 years. Kimberly has a Bachelor of Social Work degree from James Madison University and a Master of Education degree in Adult Education and Human Resources Development from Virginia Commonwealth University. </a:t>
            </a:r>
          </a:p>
          <a:p>
            <a:pPr marL="0" lvl="0" indent="0" algn="ctr">
              <a:lnSpc>
                <a:spcPct val="100000"/>
              </a:lnSpc>
              <a:spcBef>
                <a:spcPts val="0"/>
              </a:spcBef>
              <a:buNone/>
            </a:pPr>
            <a:endParaRPr lang="en-US" dirty="0">
              <a:solidFill>
                <a:srgbClr val="003A70"/>
              </a:solidFill>
              <a:latin typeface="Arial" charset="0"/>
              <a:ea typeface="Arial" charset="0"/>
              <a:cs typeface="Arial" charset="0"/>
            </a:endParaRPr>
          </a:p>
        </p:txBody>
      </p:sp>
      <p:sp>
        <p:nvSpPr>
          <p:cNvPr id="4" name="Text Placeholder 3"/>
          <p:cNvSpPr>
            <a:spLocks noGrp="1"/>
          </p:cNvSpPr>
          <p:nvPr>
            <p:ph type="body" sz="quarter" idx="14"/>
          </p:nvPr>
        </p:nvSpPr>
        <p:spPr/>
        <p:txBody>
          <a:bodyPr/>
          <a:lstStyle/>
          <a:p>
            <a:r>
              <a:rPr lang="en-US" dirty="0" smtClean="0">
                <a:latin typeface="+mj-lt"/>
              </a:rPr>
              <a:t>More Information</a:t>
            </a:r>
            <a:endParaRPr lang="en-US" dirty="0">
              <a:latin typeface="+mj-lt"/>
            </a:endParaRPr>
          </a:p>
        </p:txBody>
      </p:sp>
    </p:spTree>
    <p:extLst>
      <p:ext uri="{BB962C8B-B14F-4D97-AF65-F5344CB8AC3E}">
        <p14:creationId xmlns:p14="http://schemas.microsoft.com/office/powerpoint/2010/main" val="2868186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3"/>
          <a:stretch>
            <a:fillRect/>
          </a:stretch>
        </p:blipFill>
        <p:spPr>
          <a:xfrm>
            <a:off x="1277465" y="1332658"/>
            <a:ext cx="6589071" cy="2526783"/>
          </a:xfrm>
          <a:prstGeom prst="rect">
            <a:avLst/>
          </a:prstGeom>
        </p:spPr>
      </p:pic>
      <p:sp>
        <p:nvSpPr>
          <p:cNvPr id="9" name="Rectangle 8">
            <a:extLst>
              <a:ext uri="{FF2B5EF4-FFF2-40B4-BE49-F238E27FC236}">
                <a16:creationId xmlns:a16="http://schemas.microsoft.com/office/drawing/2014/main" xmlns="" id="{79E7D0D0-4FE1-4E75-8626-94AFB3E37284}"/>
              </a:ext>
            </a:extLst>
          </p:cNvPr>
          <p:cNvSpPr/>
          <p:nvPr/>
        </p:nvSpPr>
        <p:spPr>
          <a:xfrm>
            <a:off x="2495856" y="4071097"/>
            <a:ext cx="3990911" cy="1477328"/>
          </a:xfrm>
          <a:prstGeom prst="rect">
            <a:avLst/>
          </a:prstGeom>
        </p:spPr>
        <p:txBody>
          <a:bodyPr wrap="square">
            <a:spAutoFit/>
          </a:bodyPr>
          <a:lstStyle/>
          <a:p>
            <a:pPr algn="ctr"/>
            <a:r>
              <a:rPr lang="en-US" b="1" dirty="0">
                <a:solidFill>
                  <a:schemeClr val="accent1">
                    <a:lumMod val="50000"/>
                  </a:schemeClr>
                </a:solidFill>
              </a:rPr>
              <a:t>Alayna Van Tassel</a:t>
            </a:r>
          </a:p>
          <a:p>
            <a:pPr algn="ctr"/>
            <a:r>
              <a:rPr lang="en-US" dirty="0">
                <a:solidFill>
                  <a:schemeClr val="accent1">
                    <a:lumMod val="50000"/>
                  </a:schemeClr>
                </a:solidFill>
              </a:rPr>
              <a:t>Deputy Treasurer</a:t>
            </a:r>
            <a:br>
              <a:rPr lang="en-US" dirty="0">
                <a:solidFill>
                  <a:schemeClr val="accent1">
                    <a:lumMod val="50000"/>
                  </a:schemeClr>
                </a:solidFill>
              </a:rPr>
            </a:br>
            <a:r>
              <a:rPr lang="en-US" dirty="0">
                <a:solidFill>
                  <a:schemeClr val="accent1">
                    <a:lumMod val="50000"/>
                  </a:schemeClr>
                </a:solidFill>
              </a:rPr>
              <a:t>Executive Director of the </a:t>
            </a:r>
            <a:br>
              <a:rPr lang="en-US" dirty="0">
                <a:solidFill>
                  <a:schemeClr val="accent1">
                    <a:lumMod val="50000"/>
                  </a:schemeClr>
                </a:solidFill>
              </a:rPr>
            </a:br>
            <a:r>
              <a:rPr lang="en-US" dirty="0">
                <a:solidFill>
                  <a:schemeClr val="accent1">
                    <a:lumMod val="50000"/>
                  </a:schemeClr>
                </a:solidFill>
              </a:rPr>
              <a:t>Office of Economic Empowerment</a:t>
            </a:r>
            <a:br>
              <a:rPr lang="en-US" dirty="0">
                <a:solidFill>
                  <a:schemeClr val="accent1">
                    <a:lumMod val="50000"/>
                  </a:schemeClr>
                </a:solidFill>
              </a:rPr>
            </a:br>
            <a:endParaRPr lang="en-US" dirty="0">
              <a:solidFill>
                <a:schemeClr val="accent1">
                  <a:lumMod val="50000"/>
                </a:schemeClr>
              </a:solidFill>
            </a:endParaRPr>
          </a:p>
        </p:txBody>
      </p:sp>
    </p:spTree>
    <p:extLst>
      <p:ext uri="{BB962C8B-B14F-4D97-AF65-F5344CB8AC3E}">
        <p14:creationId xmlns:p14="http://schemas.microsoft.com/office/powerpoint/2010/main" val="253967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outhcentralus1-mediap.svc.ms/transform/thumbnail?provider=spo&amp;inputFormat=png&amp;cs=fFNQTw&amp;docid=https%3A%2F%2Fmassgov.sharepoint.com%3A443%2F_api%2Fv2.0%2Fdrives%2Fb!mfi6a1AFUU20EfwLP2WN_M_zDPSsw29FnoU0iIr5YUHlxTCwQJD3Qae7DoddwRwR%2Fitems%2F01TL3YODZU2O344B6LMNEYWCRYAZN2XCUG%3Fversion%3DPublished&amp;access_token=eyJ0eXAiOiJKV1QiLCJhbGciOiJub25lIn0.eyJhdWQiOiIwMDAwMDAwMy0wMDAwLTBmZjEtY2UwMC0wMDAwMDAwMDAwMDAvbWFzc2dvdi5zaGFyZXBvaW50LmNvbUAzZTg2MWQxNi00OGI3LTRhMGUtOTgwNi04YzA0ZDgxYjdiMmEiLCJpc3MiOiIwMDAwMDAwMy0wMDAwLTBmZjEtY2UwMC0wMDAwMDAwMDAwMDAiLCJuYmYiOiIxNTQwNDg0MjI3IiwiZXhwIjoiMTU0MDUwNTgyNyIsImVuZHBvaW50dXJsIjoiR2pzK2VudHNTTGx0bUNBK0diY3ZibHhVcHo5dU1XVFhyYkVmU3gyLy9ZQT0iLCJlbmRwb2ludHVybExlbmd0aCI6IjExNCIsImlzbG9vcGJhY2siOiJUcnVlIiwiY2lkIjoiTUdKbE16bGlPV1V0TWpBM1ppMDNNREF3TFRJNU16WXRNelJoTnpBeU9HVXlZVGRtIiwidmVyIjoiaGFzaGVkcHJvb2Z0b2tlbiIsInNpdGVpZCI6Ik5tSmlZV1k0T1RrdE1EVTFNQzAwWkRVeExXSTBNVEV0Wm1Nd1lqTm1OalU0WkdaaiIsInNpZ25pbl9zdGF0ZSI6IltcImttc2lcIl0iLCJuYW1laWQiOiIwIy5mfG1lbWJlcnNoaXB8YXZhbnRhc3NlbEB0cmUuc3RhdGUubWEudXMiLCJuaWkiOiJtaWNyb3NvZnQuc2hhcmVwb2ludCIsImlzdXNlciI6InRydWUiLCJjYWNoZWtleSI6IjBoLmZ8bWVtYmVyc2hpcHwxMDAzN2ZmZTllM2IzM2M0QGxpdmUuY29tIiwidHQiOiIwIiwidXNlUGVyc2lzdGVudENvb2tpZSI6IjMifQ.dVVQVUowdXZKZi9BOXRPN2lldmpjNGFYdVdEK3V6TjNJMjRJVXczYzhlYz0&amp;encodeFailures=1&amp;width=1024&amp;height=512&amp;srcWidth=1024&amp;srcHeight=512">
            <a:extLst>
              <a:ext uri="{FF2B5EF4-FFF2-40B4-BE49-F238E27FC236}">
                <a16:creationId xmlns:a16="http://schemas.microsoft.com/office/drawing/2014/main" xmlns="" id="{B3BC7152-09E3-40C8-B6F3-3E04FBFEE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17" y="1045088"/>
            <a:ext cx="8118125" cy="40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29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Massachusetts CSA Pilots</a:t>
            </a:r>
          </a:p>
        </p:txBody>
      </p:sp>
      <p:pic>
        <p:nvPicPr>
          <p:cNvPr id="4" name="Picture 3">
            <a:extLst>
              <a:ext uri="{FF2B5EF4-FFF2-40B4-BE49-F238E27FC236}">
                <a16:creationId xmlns:a16="http://schemas.microsoft.com/office/drawing/2014/main" xmlns="" id="{87A30657-A183-4F79-A391-20B0652B173A}"/>
              </a:ext>
            </a:extLst>
          </p:cNvPr>
          <p:cNvPicPr>
            <a:picLocks noChangeAspect="1"/>
          </p:cNvPicPr>
          <p:nvPr/>
        </p:nvPicPr>
        <p:blipFill>
          <a:blip r:embed="rId2"/>
          <a:stretch>
            <a:fillRect/>
          </a:stretch>
        </p:blipFill>
        <p:spPr>
          <a:xfrm>
            <a:off x="4558735" y="2457197"/>
            <a:ext cx="3120859" cy="2858244"/>
          </a:xfrm>
          <a:prstGeom prst="rect">
            <a:avLst/>
          </a:prstGeom>
        </p:spPr>
      </p:pic>
      <p:pic>
        <p:nvPicPr>
          <p:cNvPr id="6" name="Picture 5">
            <a:extLst>
              <a:ext uri="{FF2B5EF4-FFF2-40B4-BE49-F238E27FC236}">
                <a16:creationId xmlns:a16="http://schemas.microsoft.com/office/drawing/2014/main" xmlns="" id="{24A0F554-4835-43D0-89AB-5D99DF71E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931" y="1947476"/>
            <a:ext cx="2259976" cy="3260522"/>
          </a:xfrm>
          <a:prstGeom prst="rect">
            <a:avLst/>
          </a:prstGeom>
        </p:spPr>
      </p:pic>
    </p:spTree>
    <p:extLst>
      <p:ext uri="{BB962C8B-B14F-4D97-AF65-F5344CB8AC3E}">
        <p14:creationId xmlns:p14="http://schemas.microsoft.com/office/powerpoint/2010/main" val="2360435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SeedMA Pilot</a:t>
            </a:r>
          </a:p>
        </p:txBody>
      </p:sp>
      <p:sp>
        <p:nvSpPr>
          <p:cNvPr id="4" name="Content Placeholder 2">
            <a:extLst>
              <a:ext uri="{FF2B5EF4-FFF2-40B4-BE49-F238E27FC236}">
                <a16:creationId xmlns:a16="http://schemas.microsoft.com/office/drawing/2014/main" xmlns="" id="{3994B862-B9B8-478E-A905-6B0AB72476B7}"/>
              </a:ext>
            </a:extLst>
          </p:cNvPr>
          <p:cNvSpPr txBox="1">
            <a:spLocks/>
          </p:cNvSpPr>
          <p:nvPr/>
        </p:nvSpPr>
        <p:spPr>
          <a:xfrm>
            <a:off x="3719702" y="2742010"/>
            <a:ext cx="4834804" cy="2802220"/>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sz="1800" dirty="0" smtClean="0">
                <a:solidFill>
                  <a:srgbClr val="003A70"/>
                </a:solidFill>
                <a:ea typeface="Roboto Light" panose="02000000000000000000" pitchFamily="2" charset="0"/>
              </a:rPr>
              <a:t>The </a:t>
            </a:r>
            <a:r>
              <a:rPr lang="en-US" sz="1800" dirty="0">
                <a:solidFill>
                  <a:srgbClr val="003A70"/>
                </a:solidFill>
                <a:ea typeface="Roboto Light" panose="02000000000000000000" pitchFamily="2" charset="0"/>
              </a:rPr>
              <a:t>program provides kindergarten students in Worcester and Monson with an initial </a:t>
            </a:r>
            <a:r>
              <a:rPr lang="en-US" sz="1800" b="1" dirty="0">
                <a:solidFill>
                  <a:srgbClr val="003A70"/>
                </a:solidFill>
                <a:ea typeface="Roboto Light" panose="02000000000000000000" pitchFamily="2" charset="0"/>
              </a:rPr>
              <a:t>$50 deposit </a:t>
            </a:r>
            <a:r>
              <a:rPr lang="en-US" sz="1800" dirty="0">
                <a:solidFill>
                  <a:srgbClr val="003A70"/>
                </a:solidFill>
                <a:ea typeface="Roboto Light" panose="02000000000000000000" pitchFamily="2" charset="0"/>
              </a:rPr>
              <a:t>to establish a Massachusetts 529 college savings account (also known as the U.Fund College Investing Plan).</a:t>
            </a:r>
          </a:p>
          <a:p>
            <a:endParaRPr lang="en-US" sz="1800" dirty="0">
              <a:latin typeface="Roboto Light" panose="02000000000000000000" pitchFamily="2" charset="0"/>
              <a:ea typeface="Roboto Light" panose="02000000000000000000" pitchFamily="2" charset="0"/>
            </a:endParaRPr>
          </a:p>
        </p:txBody>
      </p:sp>
      <p:pic>
        <p:nvPicPr>
          <p:cNvPr id="5" name="Picture 4">
            <a:extLst>
              <a:ext uri="{FF2B5EF4-FFF2-40B4-BE49-F238E27FC236}">
                <a16:creationId xmlns:a16="http://schemas.microsoft.com/office/drawing/2014/main" xmlns="" id="{F9EB27B0-07A2-491C-A040-F05F044AA738}"/>
              </a:ext>
            </a:extLst>
          </p:cNvPr>
          <p:cNvPicPr>
            <a:picLocks noChangeAspect="1"/>
          </p:cNvPicPr>
          <p:nvPr/>
        </p:nvPicPr>
        <p:blipFill rotWithShape="1">
          <a:blip r:embed="rId2">
            <a:extLst>
              <a:ext uri="{28A0092B-C50C-407E-A947-70E740481C1C}">
                <a14:useLocalDpi xmlns:a14="http://schemas.microsoft.com/office/drawing/2010/main" val="0"/>
              </a:ext>
            </a:extLst>
          </a:blip>
          <a:srcRect l="187" t="-376" b="23276"/>
          <a:stretch/>
        </p:blipFill>
        <p:spPr>
          <a:xfrm>
            <a:off x="678400" y="2163906"/>
            <a:ext cx="2624671" cy="2925003"/>
          </a:xfrm>
          <a:prstGeom prst="rect">
            <a:avLst/>
          </a:prstGeom>
        </p:spPr>
      </p:pic>
    </p:spTree>
    <p:extLst>
      <p:ext uri="{BB962C8B-B14F-4D97-AF65-F5344CB8AC3E}">
        <p14:creationId xmlns:p14="http://schemas.microsoft.com/office/powerpoint/2010/main" val="3350321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Seed MA 3-Year Pilot</a:t>
            </a:r>
          </a:p>
          <a:p>
            <a:endParaRPr lang="en-US" dirty="0">
              <a:solidFill>
                <a:srgbClr val="325895"/>
              </a:solidFill>
              <a:latin typeface="+mj-lt"/>
            </a:endParaRPr>
          </a:p>
        </p:txBody>
      </p:sp>
      <p:sp>
        <p:nvSpPr>
          <p:cNvPr id="4" name="Rectangle 3">
            <a:extLst>
              <a:ext uri="{FF2B5EF4-FFF2-40B4-BE49-F238E27FC236}">
                <a16:creationId xmlns:a16="http://schemas.microsoft.com/office/drawing/2014/main" xmlns="" id="{14B5DD4B-2C8F-49C7-B37D-4191052E33CF}"/>
              </a:ext>
            </a:extLst>
          </p:cNvPr>
          <p:cNvSpPr/>
          <p:nvPr/>
        </p:nvSpPr>
        <p:spPr>
          <a:xfrm>
            <a:off x="1142102" y="2196327"/>
            <a:ext cx="7316094" cy="728987"/>
          </a:xfrm>
          <a:prstGeom prst="rect">
            <a:avLst/>
          </a:prstGeom>
          <a:solidFill>
            <a:srgbClr val="325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xmlns="" id="{C40073CF-1DC8-48C9-8E79-418E756826AA}"/>
              </a:ext>
            </a:extLst>
          </p:cNvPr>
          <p:cNvSpPr txBox="1"/>
          <p:nvPr/>
        </p:nvSpPr>
        <p:spPr>
          <a:xfrm>
            <a:off x="1142103" y="2412258"/>
            <a:ext cx="7316093" cy="300082"/>
          </a:xfrm>
          <a:prstGeom prst="rect">
            <a:avLst/>
          </a:prstGeom>
          <a:noFill/>
        </p:spPr>
        <p:txBody>
          <a:bodyPr wrap="square" rtlCol="0">
            <a:spAutoFit/>
          </a:bodyPr>
          <a:lstStyle/>
          <a:p>
            <a:r>
              <a:rPr lang="en-US" sz="1350" dirty="0">
                <a:solidFill>
                  <a:schemeClr val="bg1"/>
                </a:solidFill>
              </a:rPr>
              <a:t>Increase the percentage of children saving for higher education in Massachusetts;</a:t>
            </a:r>
          </a:p>
        </p:txBody>
      </p:sp>
      <p:sp>
        <p:nvSpPr>
          <p:cNvPr id="9" name="Rectangle 8">
            <a:extLst>
              <a:ext uri="{FF2B5EF4-FFF2-40B4-BE49-F238E27FC236}">
                <a16:creationId xmlns:a16="http://schemas.microsoft.com/office/drawing/2014/main" xmlns="" id="{17688273-3F15-4FD6-8BB3-FC02136C79AD}"/>
              </a:ext>
            </a:extLst>
          </p:cNvPr>
          <p:cNvSpPr/>
          <p:nvPr/>
        </p:nvSpPr>
        <p:spPr>
          <a:xfrm>
            <a:off x="534379" y="2220383"/>
            <a:ext cx="643799" cy="692644"/>
          </a:xfrm>
          <a:prstGeom prst="rect">
            <a:avLst/>
          </a:prstGeom>
          <a:noFill/>
        </p:spPr>
        <p:txBody>
          <a:bodyPr wrap="square" lIns="68598" tIns="34299" rIns="68598" bIns="34299">
            <a:spAutoFit/>
          </a:bodyPr>
          <a:lstStyle/>
          <a:p>
            <a:pPr algn="ctr"/>
            <a:r>
              <a:rPr lang="en-US" sz="4051" dirty="0">
                <a:ln w="0"/>
                <a:solidFill>
                  <a:srgbClr val="325895"/>
                </a:solidFill>
                <a:effectLst>
                  <a:outerShdw blurRad="38100" dist="25400" dir="5400000" algn="ctr" rotWithShape="0">
                    <a:srgbClr val="6E747A">
                      <a:alpha val="43000"/>
                    </a:srgbClr>
                  </a:outerShdw>
                </a:effectLst>
              </a:rPr>
              <a:t>1.</a:t>
            </a:r>
          </a:p>
        </p:txBody>
      </p:sp>
      <p:sp>
        <p:nvSpPr>
          <p:cNvPr id="10" name="Rectangle 9">
            <a:extLst>
              <a:ext uri="{FF2B5EF4-FFF2-40B4-BE49-F238E27FC236}">
                <a16:creationId xmlns:a16="http://schemas.microsoft.com/office/drawing/2014/main" xmlns="" id="{DE0D7A8A-5214-4214-88A8-2F9075B892B0}"/>
              </a:ext>
            </a:extLst>
          </p:cNvPr>
          <p:cNvSpPr/>
          <p:nvPr/>
        </p:nvSpPr>
        <p:spPr>
          <a:xfrm>
            <a:off x="534380" y="3320125"/>
            <a:ext cx="643799" cy="692644"/>
          </a:xfrm>
          <a:prstGeom prst="rect">
            <a:avLst/>
          </a:prstGeom>
          <a:noFill/>
        </p:spPr>
        <p:txBody>
          <a:bodyPr wrap="square" lIns="68598" tIns="34299" rIns="68598" bIns="34299">
            <a:spAutoFit/>
          </a:bodyPr>
          <a:lstStyle/>
          <a:p>
            <a:pPr algn="ctr"/>
            <a:r>
              <a:rPr lang="en-US" sz="4051" dirty="0">
                <a:ln w="0"/>
                <a:solidFill>
                  <a:srgbClr val="325895"/>
                </a:solidFill>
                <a:effectLst>
                  <a:outerShdw blurRad="38100" dist="25400" dir="5400000" algn="ctr" rotWithShape="0">
                    <a:srgbClr val="6E747A">
                      <a:alpha val="43000"/>
                    </a:srgbClr>
                  </a:outerShdw>
                </a:effectLst>
              </a:rPr>
              <a:t>2.</a:t>
            </a:r>
          </a:p>
        </p:txBody>
      </p:sp>
      <p:sp>
        <p:nvSpPr>
          <p:cNvPr id="11" name="Rectangle 10">
            <a:extLst>
              <a:ext uri="{FF2B5EF4-FFF2-40B4-BE49-F238E27FC236}">
                <a16:creationId xmlns:a16="http://schemas.microsoft.com/office/drawing/2014/main" xmlns="" id="{B47DF3BB-5D7F-4E62-A6FB-CCE7976453CC}"/>
              </a:ext>
            </a:extLst>
          </p:cNvPr>
          <p:cNvSpPr/>
          <p:nvPr/>
        </p:nvSpPr>
        <p:spPr>
          <a:xfrm>
            <a:off x="570458" y="4432029"/>
            <a:ext cx="571644" cy="692644"/>
          </a:xfrm>
          <a:prstGeom prst="rect">
            <a:avLst/>
          </a:prstGeom>
          <a:noFill/>
        </p:spPr>
        <p:txBody>
          <a:bodyPr wrap="square" lIns="68598" tIns="34299" rIns="68598" bIns="34299">
            <a:spAutoFit/>
          </a:bodyPr>
          <a:lstStyle/>
          <a:p>
            <a:pPr algn="ctr"/>
            <a:r>
              <a:rPr lang="en-US" sz="4051" dirty="0">
                <a:ln w="0"/>
                <a:solidFill>
                  <a:srgbClr val="325895"/>
                </a:solidFill>
                <a:effectLst>
                  <a:outerShdw blurRad="38100" dist="25400" dir="5400000" algn="ctr" rotWithShape="0">
                    <a:srgbClr val="6E747A">
                      <a:alpha val="43000"/>
                    </a:srgbClr>
                  </a:outerShdw>
                </a:effectLst>
              </a:rPr>
              <a:t>3.</a:t>
            </a:r>
          </a:p>
        </p:txBody>
      </p:sp>
      <p:sp>
        <p:nvSpPr>
          <p:cNvPr id="12" name="Rectangle 11">
            <a:extLst>
              <a:ext uri="{FF2B5EF4-FFF2-40B4-BE49-F238E27FC236}">
                <a16:creationId xmlns:a16="http://schemas.microsoft.com/office/drawing/2014/main" xmlns="" id="{14B5DD4B-2C8F-49C7-B37D-4191052E33CF}"/>
              </a:ext>
            </a:extLst>
          </p:cNvPr>
          <p:cNvSpPr/>
          <p:nvPr/>
        </p:nvSpPr>
        <p:spPr>
          <a:xfrm>
            <a:off x="1142102" y="3308231"/>
            <a:ext cx="7316094" cy="728987"/>
          </a:xfrm>
          <a:prstGeom prst="rect">
            <a:avLst/>
          </a:prstGeom>
          <a:solidFill>
            <a:srgbClr val="325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bg1"/>
                </a:solidFill>
              </a:rPr>
              <a:t>Deliver high-quality financial education programming to families, building a culture centered on saving for the future and employing prudent budget management; </a:t>
            </a:r>
          </a:p>
        </p:txBody>
      </p:sp>
      <p:sp>
        <p:nvSpPr>
          <p:cNvPr id="13" name="Rectangle 12">
            <a:extLst>
              <a:ext uri="{FF2B5EF4-FFF2-40B4-BE49-F238E27FC236}">
                <a16:creationId xmlns:a16="http://schemas.microsoft.com/office/drawing/2014/main" xmlns="" id="{14B5DD4B-2C8F-49C7-B37D-4191052E33CF}"/>
              </a:ext>
            </a:extLst>
          </p:cNvPr>
          <p:cNvSpPr/>
          <p:nvPr/>
        </p:nvSpPr>
        <p:spPr>
          <a:xfrm>
            <a:off x="1142102" y="4420135"/>
            <a:ext cx="7316094" cy="728987"/>
          </a:xfrm>
          <a:prstGeom prst="rect">
            <a:avLst/>
          </a:prstGeom>
          <a:solidFill>
            <a:srgbClr val="325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bg1"/>
                </a:solidFill>
              </a:rPr>
              <a:t>Boost postsecondary enrollment and graduation rates for Massachusetts students by fostering aspirations of higher education for economically vulnerable and disadvantaged children. </a:t>
            </a:r>
          </a:p>
        </p:txBody>
      </p:sp>
    </p:spTree>
    <p:extLst>
      <p:ext uri="{BB962C8B-B14F-4D97-AF65-F5344CB8AC3E}">
        <p14:creationId xmlns:p14="http://schemas.microsoft.com/office/powerpoint/2010/main" val="3035926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SeedMA Community Engagement </a:t>
            </a:r>
          </a:p>
        </p:txBody>
      </p:sp>
      <p:pic>
        <p:nvPicPr>
          <p:cNvPr id="4" name="Picture 3" descr="A picture containing person, indoor, wall, table&#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704" y="2398426"/>
            <a:ext cx="3522366" cy="2924510"/>
          </a:xfrm>
          <a:prstGeom prst="rect">
            <a:avLst/>
          </a:prstGeom>
        </p:spPr>
      </p:pic>
      <p:sp>
        <p:nvSpPr>
          <p:cNvPr id="5" name="TextBox 4"/>
          <p:cNvSpPr txBox="1"/>
          <p:nvPr/>
        </p:nvSpPr>
        <p:spPr>
          <a:xfrm>
            <a:off x="146050" y="1416003"/>
            <a:ext cx="4589024" cy="4555093"/>
          </a:xfrm>
          <a:prstGeom prst="rect">
            <a:avLst/>
          </a:prstGeom>
          <a:noFill/>
        </p:spPr>
        <p:txBody>
          <a:bodyPr wrap="square" rtlCol="0">
            <a:spAutoFit/>
          </a:bodyPr>
          <a:lstStyle/>
          <a:p>
            <a:pPr marL="214305" indent="-214305">
              <a:spcBef>
                <a:spcPts val="750"/>
              </a:spcBef>
              <a:buFont typeface="Arial" panose="020B0604020202020204" pitchFamily="34" charset="0"/>
              <a:buChar char="•"/>
            </a:pPr>
            <a:r>
              <a:rPr lang="en-US" dirty="0">
                <a:solidFill>
                  <a:srgbClr val="003A70"/>
                </a:solidFill>
                <a:latin typeface="+mj-lt"/>
                <a:ea typeface="Roboto Light" panose="020B0604020202020204" charset="0"/>
              </a:rPr>
              <a:t>Over </a:t>
            </a:r>
            <a:r>
              <a:rPr lang="en-US" b="1" dirty="0">
                <a:solidFill>
                  <a:srgbClr val="003A70"/>
                </a:solidFill>
                <a:latin typeface="+mj-lt"/>
                <a:ea typeface="Roboto Light" panose="020B0604020202020204" charset="0"/>
              </a:rPr>
              <a:t>60 distinct partner organizations</a:t>
            </a:r>
            <a:r>
              <a:rPr lang="en-US" dirty="0">
                <a:solidFill>
                  <a:srgbClr val="003A70"/>
                </a:solidFill>
                <a:latin typeface="+mj-lt"/>
                <a:ea typeface="Roboto Light" panose="020B0604020202020204" charset="0"/>
              </a:rPr>
              <a:t> play an important role in the advocacy, outreach and enrollment in SeedMA. </a:t>
            </a:r>
          </a:p>
          <a:p>
            <a:pPr marL="214305" indent="-214305">
              <a:spcBef>
                <a:spcPts val="750"/>
              </a:spcBef>
              <a:buFont typeface="Arial" panose="020B0604020202020204" pitchFamily="34" charset="0"/>
              <a:buChar char="•"/>
            </a:pPr>
            <a:r>
              <a:rPr lang="en-US" dirty="0">
                <a:solidFill>
                  <a:srgbClr val="003A70"/>
                </a:solidFill>
                <a:latin typeface="+mj-lt"/>
                <a:ea typeface="Roboto Light" panose="020B0604020202020204" charset="0"/>
              </a:rPr>
              <a:t>They work directly with their respective client populations to ensure that every eligible family in the city is exposed to SeedMA through a variety of authentic, trusted sources.</a:t>
            </a:r>
          </a:p>
          <a:p>
            <a:pPr marL="214305" indent="-214305">
              <a:spcBef>
                <a:spcPts val="750"/>
              </a:spcBef>
              <a:buFont typeface="Arial" panose="020B0604020202020204" pitchFamily="34" charset="0"/>
              <a:buChar char="•"/>
            </a:pPr>
            <a:r>
              <a:rPr lang="en-US" dirty="0">
                <a:solidFill>
                  <a:srgbClr val="003A70"/>
                </a:solidFill>
                <a:latin typeface="+mj-lt"/>
                <a:ea typeface="Roboto Light" panose="020B0604020202020204" charset="0"/>
              </a:rPr>
              <a:t>One fulltime staff member is based in Worcester to oversee the enrollment and community engagement.  </a:t>
            </a:r>
          </a:p>
          <a:p>
            <a:pPr marL="214305" indent="-214305">
              <a:spcBef>
                <a:spcPts val="750"/>
              </a:spcBef>
              <a:buFont typeface="Arial" panose="020B0604020202020204" pitchFamily="34" charset="0"/>
              <a:buChar char="•"/>
            </a:pPr>
            <a:r>
              <a:rPr lang="en-US" dirty="0">
                <a:solidFill>
                  <a:srgbClr val="003A70"/>
                </a:solidFill>
                <a:latin typeface="+mj-lt"/>
                <a:ea typeface="Roboto Light" panose="020B0604020202020204" charset="0"/>
              </a:rPr>
              <a:t>All materials distributed through the Worcester Public Schools are translated into eight languages. </a:t>
            </a:r>
          </a:p>
        </p:txBody>
      </p:sp>
    </p:spTree>
    <p:extLst>
      <p:ext uri="{BB962C8B-B14F-4D97-AF65-F5344CB8AC3E}">
        <p14:creationId xmlns:p14="http://schemas.microsoft.com/office/powerpoint/2010/main" val="1716361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SeedMA Savings</a:t>
            </a:r>
          </a:p>
          <a:p>
            <a:endParaRPr lang="en-US" dirty="0">
              <a:latin typeface="+mj-lt"/>
            </a:endParaRPr>
          </a:p>
        </p:txBody>
      </p:sp>
      <p:sp>
        <p:nvSpPr>
          <p:cNvPr id="4" name="Content Placeholder 4">
            <a:extLst>
              <a:ext uri="{FF2B5EF4-FFF2-40B4-BE49-F238E27FC236}">
                <a16:creationId xmlns:a16="http://schemas.microsoft.com/office/drawing/2014/main" xmlns="" id="{0E614296-245B-4AD5-BF8F-3F90B523688D}"/>
              </a:ext>
            </a:extLst>
          </p:cNvPr>
          <p:cNvSpPr txBox="1">
            <a:spLocks/>
          </p:cNvSpPr>
          <p:nvPr/>
        </p:nvSpPr>
        <p:spPr>
          <a:xfrm>
            <a:off x="3456781" y="2413867"/>
            <a:ext cx="5477041" cy="3264354"/>
          </a:xfrm>
          <a:prstGeom prst="rect">
            <a:avLst/>
          </a:prstGeom>
        </p:spPr>
        <p:txBody>
          <a:bodyPr vert="horz" lIns="68598" tIns="34299" rIns="68598" bIns="3429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smtClean="0">
                <a:solidFill>
                  <a:srgbClr val="003A70"/>
                </a:solidFill>
                <a:latin typeface="+mj-lt"/>
              </a:rPr>
              <a:t>Total </a:t>
            </a:r>
            <a:r>
              <a:rPr lang="en-US" sz="1800" dirty="0">
                <a:solidFill>
                  <a:srgbClr val="003A70"/>
                </a:solidFill>
                <a:latin typeface="+mj-lt"/>
              </a:rPr>
              <a:t>contributions $32,847</a:t>
            </a:r>
          </a:p>
          <a:p>
            <a:pPr>
              <a:lnSpc>
                <a:spcPct val="100000"/>
              </a:lnSpc>
            </a:pPr>
            <a:r>
              <a:rPr lang="en-US" sz="1800" dirty="0">
                <a:solidFill>
                  <a:srgbClr val="003A70"/>
                </a:solidFill>
                <a:latin typeface="+mj-lt"/>
              </a:rPr>
              <a:t>33% of families who opened accounts have saved</a:t>
            </a:r>
          </a:p>
          <a:p>
            <a:pPr>
              <a:lnSpc>
                <a:spcPct val="100000"/>
              </a:lnSpc>
            </a:pPr>
            <a:r>
              <a:rPr lang="en-US" sz="1800" dirty="0">
                <a:solidFill>
                  <a:srgbClr val="003A70"/>
                </a:solidFill>
                <a:latin typeface="+mj-lt"/>
              </a:rPr>
              <a:t>13% of families set up direct deposits </a:t>
            </a:r>
          </a:p>
          <a:p>
            <a:pPr>
              <a:lnSpc>
                <a:spcPct val="100000"/>
              </a:lnSpc>
            </a:pPr>
            <a:r>
              <a:rPr lang="en-US" sz="1800" dirty="0">
                <a:solidFill>
                  <a:srgbClr val="003A70"/>
                </a:solidFill>
                <a:latin typeface="+mj-lt"/>
              </a:rPr>
              <a:t>65% of parents reported that they had not saved for their child’s postsecondary education prior to opening their SeedMA account</a:t>
            </a:r>
            <a:r>
              <a:rPr lang="en-US" sz="1800" dirty="0">
                <a:solidFill>
                  <a:srgbClr val="325895"/>
                </a:solidFill>
                <a:latin typeface="+mj-lt"/>
              </a:rPr>
              <a:t>.</a:t>
            </a:r>
          </a:p>
        </p:txBody>
      </p:sp>
      <p:pic>
        <p:nvPicPr>
          <p:cNvPr id="5" name="Picture 4">
            <a:extLst>
              <a:ext uri="{FF2B5EF4-FFF2-40B4-BE49-F238E27FC236}">
                <a16:creationId xmlns:a16="http://schemas.microsoft.com/office/drawing/2014/main" xmlns="" id="{C4ADA987-69C0-4A55-88A5-2950CE97A22C}"/>
              </a:ext>
            </a:extLst>
          </p:cNvPr>
          <p:cNvPicPr>
            <a:picLocks noChangeAspect="1"/>
          </p:cNvPicPr>
          <p:nvPr/>
        </p:nvPicPr>
        <p:blipFill rotWithShape="1">
          <a:blip r:embed="rId2">
            <a:extLst>
              <a:ext uri="{28A0092B-C50C-407E-A947-70E740481C1C}">
                <a14:useLocalDpi xmlns:a14="http://schemas.microsoft.com/office/drawing/2010/main" val="0"/>
              </a:ext>
            </a:extLst>
          </a:blip>
          <a:srcRect l="1466" t="-376" b="23734"/>
          <a:stretch/>
        </p:blipFill>
        <p:spPr>
          <a:xfrm>
            <a:off x="494675" y="2091579"/>
            <a:ext cx="2591038" cy="2907641"/>
          </a:xfrm>
          <a:prstGeom prst="rect">
            <a:avLst/>
          </a:prstGeom>
        </p:spPr>
      </p:pic>
    </p:spTree>
    <p:extLst>
      <p:ext uri="{BB962C8B-B14F-4D97-AF65-F5344CB8AC3E}">
        <p14:creationId xmlns:p14="http://schemas.microsoft.com/office/powerpoint/2010/main" val="4021202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SoarMA</a:t>
            </a:r>
          </a:p>
        </p:txBody>
      </p:sp>
      <p:sp>
        <p:nvSpPr>
          <p:cNvPr id="4" name="Content Placeholder 2">
            <a:extLst>
              <a:ext uri="{FF2B5EF4-FFF2-40B4-BE49-F238E27FC236}">
                <a16:creationId xmlns:a16="http://schemas.microsoft.com/office/drawing/2014/main" xmlns="" id="{7C31C343-3204-4A01-8089-49D410824539}"/>
              </a:ext>
            </a:extLst>
          </p:cNvPr>
          <p:cNvSpPr txBox="1">
            <a:spLocks/>
          </p:cNvSpPr>
          <p:nvPr/>
        </p:nvSpPr>
        <p:spPr>
          <a:xfrm>
            <a:off x="4454875" y="1999878"/>
            <a:ext cx="4154126" cy="3763840"/>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sz="1800" dirty="0">
                <a:solidFill>
                  <a:srgbClr val="003A70"/>
                </a:solidFill>
                <a:ea typeface="Roboto Light" panose="020B0604020202020204" charset="0"/>
              </a:rPr>
              <a:t>A two-year pilot program created to help low-income Massachusetts children and families save for postsecondary education and training. </a:t>
            </a:r>
          </a:p>
          <a:p>
            <a:r>
              <a:rPr lang="en-US" sz="1800" dirty="0">
                <a:solidFill>
                  <a:srgbClr val="003A70"/>
                </a:solidFill>
                <a:ea typeface="Roboto Light" panose="020B0604020202020204" charset="0"/>
              </a:rPr>
              <a:t>Created through enactment by the Massachusetts Legislature. </a:t>
            </a:r>
          </a:p>
          <a:p>
            <a:r>
              <a:rPr lang="en-US" sz="1800" dirty="0">
                <a:solidFill>
                  <a:srgbClr val="003A70"/>
                </a:solidFill>
                <a:ea typeface="Roboto Light" panose="020B0604020202020204" charset="0"/>
              </a:rPr>
              <a:t>The initiative, funded through public-private partnerships, will provide a matched savings program and a financial education curriculum. </a:t>
            </a:r>
          </a:p>
          <a:p>
            <a:pPr marL="0" indent="0">
              <a:buNone/>
            </a:pPr>
            <a:endParaRPr lang="en-US" sz="1650" dirty="0">
              <a:latin typeface="Roboto Light" panose="02000000000000000000" pitchFamily="2" charset="0"/>
              <a:ea typeface="Roboto Light" panose="02000000000000000000" pitchFamily="2" charset="0"/>
            </a:endParaRPr>
          </a:p>
        </p:txBody>
      </p:sp>
      <p:pic>
        <p:nvPicPr>
          <p:cNvPr id="5" name="Picture 4">
            <a:extLst>
              <a:ext uri="{FF2B5EF4-FFF2-40B4-BE49-F238E27FC236}">
                <a16:creationId xmlns:a16="http://schemas.microsoft.com/office/drawing/2014/main" xmlns="" id="{1B41C698-A456-45E8-952C-FAF46A8CFE0A}"/>
              </a:ext>
            </a:extLst>
          </p:cNvPr>
          <p:cNvPicPr>
            <a:picLocks noChangeAspect="1"/>
          </p:cNvPicPr>
          <p:nvPr/>
        </p:nvPicPr>
        <p:blipFill>
          <a:blip r:embed="rId2"/>
          <a:stretch>
            <a:fillRect/>
          </a:stretch>
        </p:blipFill>
        <p:spPr>
          <a:xfrm>
            <a:off x="822496" y="2431797"/>
            <a:ext cx="2745164" cy="2514163"/>
          </a:xfrm>
          <a:prstGeom prst="rect">
            <a:avLst/>
          </a:prstGeom>
        </p:spPr>
      </p:pic>
    </p:spTree>
    <p:extLst>
      <p:ext uri="{BB962C8B-B14F-4D97-AF65-F5344CB8AC3E}">
        <p14:creationId xmlns:p14="http://schemas.microsoft.com/office/powerpoint/2010/main" val="158652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C0477-4FD4-D749-AC44-66E9D3CA3D84}"/>
              </a:ext>
            </a:extLst>
          </p:cNvPr>
          <p:cNvSpPr>
            <a:spLocks noGrp="1"/>
          </p:cNvSpPr>
          <p:nvPr>
            <p:ph type="ctrTitle"/>
          </p:nvPr>
        </p:nvSpPr>
        <p:spPr>
          <a:xfrm>
            <a:off x="1143000" y="1151165"/>
            <a:ext cx="6858000" cy="1920240"/>
          </a:xfrm>
        </p:spPr>
        <p:txBody>
          <a:bodyPr/>
          <a:lstStyle/>
          <a:p>
            <a:r>
              <a:rPr lang="en-US" dirty="0"/>
              <a:t>The Challenge of </a:t>
            </a:r>
            <a:br>
              <a:rPr lang="en-US" dirty="0"/>
            </a:br>
            <a:r>
              <a:rPr lang="en-US" dirty="0"/>
              <a:t>Saving for College</a:t>
            </a:r>
          </a:p>
        </p:txBody>
      </p:sp>
      <p:sp>
        <p:nvSpPr>
          <p:cNvPr id="3" name="Subtitle 2">
            <a:extLst>
              <a:ext uri="{FF2B5EF4-FFF2-40B4-BE49-F238E27FC236}">
                <a16:creationId xmlns:a16="http://schemas.microsoft.com/office/drawing/2014/main" xmlns="" id="{8AE5B6F7-16AB-8047-A8F3-FE1DEFC2CB76}"/>
              </a:ext>
            </a:extLst>
          </p:cNvPr>
          <p:cNvSpPr>
            <a:spLocks noGrp="1"/>
          </p:cNvSpPr>
          <p:nvPr>
            <p:ph type="subTitle" idx="1"/>
          </p:nvPr>
        </p:nvSpPr>
        <p:spPr>
          <a:xfrm>
            <a:off x="1143000" y="3835582"/>
            <a:ext cx="6858000" cy="1449976"/>
          </a:xfrm>
        </p:spPr>
        <p:txBody>
          <a:bodyPr>
            <a:normAutofit fontScale="92500" lnSpcReduction="20000"/>
          </a:bodyPr>
          <a:lstStyle/>
          <a:p>
            <a:r>
              <a:rPr lang="en-US" dirty="0">
                <a:solidFill>
                  <a:srgbClr val="003A70"/>
                </a:solidFill>
              </a:rPr>
              <a:t>Sandy Baum</a:t>
            </a:r>
          </a:p>
          <a:p>
            <a:r>
              <a:rPr lang="en-US" dirty="0">
                <a:solidFill>
                  <a:srgbClr val="003A70"/>
                </a:solidFill>
              </a:rPr>
              <a:t>Urban Institute</a:t>
            </a:r>
          </a:p>
          <a:p>
            <a:endParaRPr lang="en-US" dirty="0">
              <a:solidFill>
                <a:srgbClr val="003A70"/>
              </a:solidFill>
            </a:endParaRPr>
          </a:p>
          <a:p>
            <a:r>
              <a:rPr lang="en-US" dirty="0">
                <a:solidFill>
                  <a:srgbClr val="003A70"/>
                </a:solidFill>
              </a:rPr>
              <a:t>College Savings Foundation</a:t>
            </a:r>
          </a:p>
          <a:p>
            <a:r>
              <a:rPr lang="en-US" dirty="0">
                <a:solidFill>
                  <a:srgbClr val="003A70"/>
                </a:solidFill>
              </a:rPr>
              <a:t>March 2019</a:t>
            </a:r>
          </a:p>
        </p:txBody>
      </p:sp>
    </p:spTree>
    <p:extLst>
      <p:ext uri="{BB962C8B-B14F-4D97-AF65-F5344CB8AC3E}">
        <p14:creationId xmlns:p14="http://schemas.microsoft.com/office/powerpoint/2010/main" val="1766397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SoarMA </a:t>
            </a:r>
            <a:r>
              <a:rPr lang="en-US" dirty="0" smtClean="0">
                <a:latin typeface="+mj-lt"/>
              </a:rPr>
              <a:t>Schools</a:t>
            </a:r>
            <a:endParaRPr lang="en-US" dirty="0">
              <a:latin typeface="+mj-lt"/>
            </a:endParaRPr>
          </a:p>
        </p:txBody>
      </p:sp>
      <p:sp>
        <p:nvSpPr>
          <p:cNvPr id="4" name="Content Placeholder 2">
            <a:extLst>
              <a:ext uri="{FF2B5EF4-FFF2-40B4-BE49-F238E27FC236}">
                <a16:creationId xmlns:a16="http://schemas.microsoft.com/office/drawing/2014/main" xmlns="" id="{8AB7627F-811A-46C6-BA0A-730AB9646C6E}"/>
              </a:ext>
            </a:extLst>
          </p:cNvPr>
          <p:cNvSpPr txBox="1">
            <a:spLocks/>
          </p:cNvSpPr>
          <p:nvPr/>
        </p:nvSpPr>
        <p:spPr>
          <a:xfrm>
            <a:off x="4097752" y="1664997"/>
            <a:ext cx="4798910" cy="4047761"/>
          </a:xfrm>
          <a:prstGeom prst="rect">
            <a:avLst/>
          </a:prstGeom>
        </p:spPr>
        <p:txBody>
          <a:bodyP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sz="1800" dirty="0">
                <a:solidFill>
                  <a:srgbClr val="003A70"/>
                </a:solidFill>
                <a:latin typeface="+mj-lt"/>
                <a:ea typeface="Roboto Light" panose="020B0604020202020204" charset="0"/>
              </a:rPr>
              <a:t>The program opened to all seventh graders enrolled in the following middle schools starting in the 2017-2018 school year</a:t>
            </a:r>
            <a:r>
              <a:rPr lang="en-US" sz="1800" dirty="0" smtClean="0">
                <a:solidFill>
                  <a:srgbClr val="003A70"/>
                </a:solidFill>
                <a:latin typeface="+mj-lt"/>
                <a:ea typeface="Roboto Light" panose="020B0604020202020204" charset="0"/>
              </a:rPr>
              <a:t>:</a:t>
            </a:r>
          </a:p>
          <a:p>
            <a:pPr marL="0" indent="0">
              <a:buNone/>
            </a:pPr>
            <a:endParaRPr lang="en-US" sz="1800" dirty="0">
              <a:solidFill>
                <a:srgbClr val="003A70"/>
              </a:solidFill>
              <a:latin typeface="+mj-lt"/>
              <a:ea typeface="Roboto Light" panose="020B0604020202020204" charset="0"/>
            </a:endParaRPr>
          </a:p>
          <a:p>
            <a:pPr marL="0" indent="0">
              <a:buNone/>
            </a:pPr>
            <a:r>
              <a:rPr lang="en-US" sz="1800" b="1" dirty="0">
                <a:solidFill>
                  <a:srgbClr val="003A70"/>
                </a:solidFill>
                <a:latin typeface="+mj-lt"/>
                <a:ea typeface="Roboto Light" panose="020B0604020202020204" charset="0"/>
              </a:rPr>
              <a:t>Haverhill:</a:t>
            </a:r>
            <a:r>
              <a:rPr lang="en-US" sz="1800" dirty="0">
                <a:solidFill>
                  <a:srgbClr val="003A70"/>
                </a:solidFill>
                <a:latin typeface="+mj-lt"/>
                <a:ea typeface="Roboto Light" panose="020B0604020202020204" charset="0"/>
              </a:rPr>
              <a:t> </a:t>
            </a:r>
            <a:r>
              <a:rPr lang="en-US" sz="1800" dirty="0" err="1">
                <a:solidFill>
                  <a:srgbClr val="003A70"/>
                </a:solidFill>
                <a:latin typeface="+mj-lt"/>
                <a:ea typeface="Roboto Light" panose="020B0604020202020204" charset="0"/>
              </a:rPr>
              <a:t>Consentino</a:t>
            </a:r>
            <a:r>
              <a:rPr lang="en-US" sz="1800" dirty="0">
                <a:solidFill>
                  <a:srgbClr val="003A70"/>
                </a:solidFill>
                <a:latin typeface="+mj-lt"/>
                <a:ea typeface="Roboto Light" panose="020B0604020202020204" charset="0"/>
              </a:rPr>
              <a:t> Middle School  </a:t>
            </a:r>
          </a:p>
          <a:p>
            <a:pPr marL="0" indent="0">
              <a:buNone/>
            </a:pPr>
            <a:r>
              <a:rPr lang="en-US" sz="1800" b="1" dirty="0">
                <a:solidFill>
                  <a:srgbClr val="003A70"/>
                </a:solidFill>
                <a:latin typeface="+mj-lt"/>
                <a:ea typeface="Roboto Light" panose="020B0604020202020204" charset="0"/>
              </a:rPr>
              <a:t>Lowell:</a:t>
            </a:r>
            <a:r>
              <a:rPr lang="en-US" sz="1800" dirty="0">
                <a:solidFill>
                  <a:srgbClr val="003A70"/>
                </a:solidFill>
                <a:latin typeface="+mj-lt"/>
                <a:ea typeface="Roboto Light" panose="020B0604020202020204" charset="0"/>
              </a:rPr>
              <a:t> </a:t>
            </a:r>
            <a:r>
              <a:rPr lang="en-US" sz="1800" dirty="0" err="1">
                <a:solidFill>
                  <a:srgbClr val="003A70"/>
                </a:solidFill>
                <a:latin typeface="+mj-lt"/>
                <a:ea typeface="Roboto Light" panose="020B0604020202020204" charset="0"/>
              </a:rPr>
              <a:t>Stoklosa</a:t>
            </a:r>
            <a:r>
              <a:rPr lang="en-US" sz="1800" dirty="0">
                <a:solidFill>
                  <a:srgbClr val="003A70"/>
                </a:solidFill>
                <a:latin typeface="+mj-lt"/>
                <a:ea typeface="Roboto Light" panose="020B0604020202020204" charset="0"/>
              </a:rPr>
              <a:t> Middle School</a:t>
            </a:r>
          </a:p>
          <a:p>
            <a:pPr marL="0" indent="0">
              <a:buNone/>
            </a:pPr>
            <a:r>
              <a:rPr lang="en-US" sz="1800" b="1" dirty="0">
                <a:solidFill>
                  <a:srgbClr val="003A70"/>
                </a:solidFill>
                <a:latin typeface="+mj-lt"/>
                <a:ea typeface="Roboto Light" panose="020B0604020202020204" charset="0"/>
              </a:rPr>
              <a:t>Pittsfield:</a:t>
            </a:r>
            <a:r>
              <a:rPr lang="en-US" sz="1800" dirty="0">
                <a:solidFill>
                  <a:srgbClr val="003A70"/>
                </a:solidFill>
                <a:latin typeface="+mj-lt"/>
                <a:ea typeface="Roboto Light" panose="020B0604020202020204" charset="0"/>
              </a:rPr>
              <a:t> Reid Middle School </a:t>
            </a:r>
          </a:p>
          <a:p>
            <a:pPr marL="0" indent="0">
              <a:buNone/>
            </a:pPr>
            <a:r>
              <a:rPr lang="en-US" sz="1800" b="1" dirty="0">
                <a:solidFill>
                  <a:srgbClr val="003A70"/>
                </a:solidFill>
                <a:latin typeface="+mj-lt"/>
                <a:ea typeface="Roboto Light" panose="020B0604020202020204" charset="0"/>
              </a:rPr>
              <a:t>Springfield:</a:t>
            </a:r>
            <a:r>
              <a:rPr lang="en-US" sz="1800" dirty="0">
                <a:solidFill>
                  <a:srgbClr val="003A70"/>
                </a:solidFill>
                <a:latin typeface="+mj-lt"/>
                <a:ea typeface="Roboto Light" panose="020B0604020202020204" charset="0"/>
              </a:rPr>
              <a:t> South End Middle School</a:t>
            </a:r>
          </a:p>
          <a:p>
            <a:pPr marL="0" indent="0">
              <a:buNone/>
            </a:pPr>
            <a:r>
              <a:rPr lang="en-US" sz="1800" b="1" dirty="0">
                <a:solidFill>
                  <a:srgbClr val="003A70"/>
                </a:solidFill>
                <a:latin typeface="+mj-lt"/>
                <a:ea typeface="Roboto Light" panose="020B0604020202020204" charset="0"/>
              </a:rPr>
              <a:t>Worcester:</a:t>
            </a:r>
            <a:r>
              <a:rPr lang="en-US" sz="1800" dirty="0">
                <a:solidFill>
                  <a:srgbClr val="003A70"/>
                </a:solidFill>
                <a:latin typeface="+mj-lt"/>
                <a:ea typeface="Roboto Light" panose="020B0604020202020204" charset="0"/>
              </a:rPr>
              <a:t> Worcester East Middle School</a:t>
            </a:r>
          </a:p>
          <a:p>
            <a:endParaRPr lang="en-US" sz="1650" dirty="0">
              <a:latin typeface="Roboto Light" panose="02000000000000000000" pitchFamily="2" charset="0"/>
              <a:ea typeface="Roboto Light" panose="02000000000000000000" pitchFamily="2" charset="0"/>
            </a:endParaRPr>
          </a:p>
        </p:txBody>
      </p:sp>
      <p:pic>
        <p:nvPicPr>
          <p:cNvPr id="7" name="Picture 6">
            <a:extLst>
              <a:ext uri="{FF2B5EF4-FFF2-40B4-BE49-F238E27FC236}">
                <a16:creationId xmlns:a16="http://schemas.microsoft.com/office/drawing/2014/main" xmlns="" id="{1B41C698-A456-45E8-952C-FAF46A8CFE0A}"/>
              </a:ext>
            </a:extLst>
          </p:cNvPr>
          <p:cNvPicPr>
            <a:picLocks noChangeAspect="1"/>
          </p:cNvPicPr>
          <p:nvPr/>
        </p:nvPicPr>
        <p:blipFill>
          <a:blip r:embed="rId2"/>
          <a:stretch>
            <a:fillRect/>
          </a:stretch>
        </p:blipFill>
        <p:spPr>
          <a:xfrm>
            <a:off x="822496" y="2431797"/>
            <a:ext cx="2745164" cy="2514163"/>
          </a:xfrm>
          <a:prstGeom prst="rect">
            <a:avLst/>
          </a:prstGeom>
        </p:spPr>
      </p:pic>
    </p:spTree>
    <p:extLst>
      <p:ext uri="{BB962C8B-B14F-4D97-AF65-F5344CB8AC3E}">
        <p14:creationId xmlns:p14="http://schemas.microsoft.com/office/powerpoint/2010/main" val="2681831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Massachusetts</a:t>
            </a:r>
            <a:r>
              <a:rPr lang="en-US" dirty="0"/>
              <a:t> </a:t>
            </a:r>
            <a:r>
              <a:rPr lang="en-US" dirty="0">
                <a:latin typeface="+mj-lt"/>
              </a:rPr>
              <a:t>CSA Pilot Learnings</a:t>
            </a:r>
          </a:p>
        </p:txBody>
      </p:sp>
      <p:sp>
        <p:nvSpPr>
          <p:cNvPr id="4" name="Content Placeholder 2">
            <a:extLst>
              <a:ext uri="{FF2B5EF4-FFF2-40B4-BE49-F238E27FC236}">
                <a16:creationId xmlns:a16="http://schemas.microsoft.com/office/drawing/2014/main" xmlns="" id="{E5EE8ABA-24F7-4DA1-A1ED-557B642AD67E}"/>
              </a:ext>
            </a:extLst>
          </p:cNvPr>
          <p:cNvSpPr txBox="1">
            <a:spLocks/>
          </p:cNvSpPr>
          <p:nvPr/>
        </p:nvSpPr>
        <p:spPr>
          <a:xfrm>
            <a:off x="748260" y="2133263"/>
            <a:ext cx="3447975" cy="3353673"/>
          </a:xfrm>
        </p:spPr>
        <p:txBody>
          <a:bodyPr>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100" b="1" u="sng" dirty="0" smtClean="0">
                <a:solidFill>
                  <a:srgbClr val="003A70"/>
                </a:solidFill>
                <a:latin typeface="+mj-lt"/>
              </a:rPr>
              <a:t>Successes</a:t>
            </a:r>
          </a:p>
          <a:p>
            <a:r>
              <a:rPr lang="en-US" sz="2600" b="1" dirty="0" smtClean="0">
                <a:solidFill>
                  <a:srgbClr val="003A70"/>
                </a:solidFill>
                <a:latin typeface="+mj-lt"/>
              </a:rPr>
              <a:t>Over 1,000 </a:t>
            </a:r>
            <a:r>
              <a:rPr lang="en-US" sz="2600" dirty="0" smtClean="0">
                <a:solidFill>
                  <a:srgbClr val="003A70"/>
                </a:solidFill>
                <a:latin typeface="+mj-lt"/>
              </a:rPr>
              <a:t>kindergarten students and families participated in SeedMA activities.</a:t>
            </a:r>
          </a:p>
          <a:p>
            <a:r>
              <a:rPr lang="en-US" sz="2600" b="1" dirty="0" smtClean="0">
                <a:solidFill>
                  <a:srgbClr val="003A70"/>
                </a:solidFill>
                <a:latin typeface="+mj-lt"/>
              </a:rPr>
              <a:t>60 partner agencies </a:t>
            </a:r>
            <a:r>
              <a:rPr lang="en-US" sz="2600" dirty="0" smtClean="0">
                <a:solidFill>
                  <a:srgbClr val="003A70"/>
                </a:solidFill>
                <a:latin typeface="+mj-lt"/>
              </a:rPr>
              <a:t>and organizations set up </a:t>
            </a:r>
            <a:r>
              <a:rPr lang="en-US" sz="2600" b="1" dirty="0" smtClean="0">
                <a:solidFill>
                  <a:srgbClr val="003A70"/>
                </a:solidFill>
                <a:latin typeface="+mj-lt"/>
              </a:rPr>
              <a:t>65</a:t>
            </a:r>
            <a:r>
              <a:rPr lang="en-US" sz="2600" dirty="0" smtClean="0">
                <a:solidFill>
                  <a:srgbClr val="003A70"/>
                </a:solidFill>
                <a:latin typeface="+mj-lt"/>
              </a:rPr>
              <a:t> events at </a:t>
            </a:r>
            <a:r>
              <a:rPr lang="en-US" sz="2600" b="1" dirty="0" smtClean="0">
                <a:solidFill>
                  <a:srgbClr val="003A70"/>
                </a:solidFill>
                <a:latin typeface="+mj-lt"/>
              </a:rPr>
              <a:t>49</a:t>
            </a:r>
            <a:r>
              <a:rPr lang="en-US" sz="2600" dirty="0" smtClean="0">
                <a:solidFill>
                  <a:srgbClr val="003A70"/>
                </a:solidFill>
                <a:latin typeface="+mj-lt"/>
              </a:rPr>
              <a:t> city-wide locations.</a:t>
            </a:r>
          </a:p>
          <a:p>
            <a:r>
              <a:rPr lang="en-US" sz="2600" b="1" dirty="0" smtClean="0">
                <a:solidFill>
                  <a:srgbClr val="003A70"/>
                </a:solidFill>
                <a:latin typeface="+mj-lt"/>
              </a:rPr>
              <a:t>33% of families </a:t>
            </a:r>
            <a:r>
              <a:rPr lang="en-US" sz="2600" dirty="0" smtClean="0">
                <a:solidFill>
                  <a:srgbClr val="003A70"/>
                </a:solidFill>
                <a:latin typeface="+mj-lt"/>
              </a:rPr>
              <a:t>are saving in their CSA.</a:t>
            </a:r>
          </a:p>
          <a:p>
            <a:pPr marL="0" indent="0">
              <a:buFont typeface="Wingdings 2"/>
              <a:buNone/>
            </a:pPr>
            <a:endParaRPr lang="en-US" dirty="0"/>
          </a:p>
        </p:txBody>
      </p:sp>
      <p:sp>
        <p:nvSpPr>
          <p:cNvPr id="6" name="Content Placeholder 2">
            <a:extLst>
              <a:ext uri="{FF2B5EF4-FFF2-40B4-BE49-F238E27FC236}">
                <a16:creationId xmlns:a16="http://schemas.microsoft.com/office/drawing/2014/main" xmlns="" id="{E5EE8ABA-24F7-4DA1-A1ED-557B642AD67E}"/>
              </a:ext>
            </a:extLst>
          </p:cNvPr>
          <p:cNvSpPr txBox="1">
            <a:spLocks/>
          </p:cNvSpPr>
          <p:nvPr/>
        </p:nvSpPr>
        <p:spPr>
          <a:xfrm>
            <a:off x="4865558" y="2133263"/>
            <a:ext cx="3686331" cy="3750377"/>
          </a:xfrm>
        </p:spPr>
        <p:txBody>
          <a:bodyPr>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100" b="1" u="sng" dirty="0" smtClean="0">
                <a:solidFill>
                  <a:srgbClr val="003A70"/>
                </a:solidFill>
                <a:latin typeface="+mj-lt"/>
              </a:rPr>
              <a:t>Challenges</a:t>
            </a:r>
          </a:p>
          <a:p>
            <a:r>
              <a:rPr lang="en-US" sz="2900" dirty="0" smtClean="0">
                <a:solidFill>
                  <a:srgbClr val="003A70"/>
                </a:solidFill>
                <a:latin typeface="+mj-lt"/>
              </a:rPr>
              <a:t>Decentralized school system in Massachusetts</a:t>
            </a:r>
          </a:p>
          <a:p>
            <a:r>
              <a:rPr lang="en-US" sz="2900" dirty="0" smtClean="0">
                <a:solidFill>
                  <a:srgbClr val="003A70"/>
                </a:solidFill>
                <a:latin typeface="+mj-lt"/>
              </a:rPr>
              <a:t>School districts have different levels of engagement and capacity.</a:t>
            </a:r>
          </a:p>
          <a:p>
            <a:r>
              <a:rPr lang="en-US" sz="2900" dirty="0" smtClean="0">
                <a:solidFill>
                  <a:srgbClr val="003A70"/>
                </a:solidFill>
                <a:latin typeface="+mj-lt"/>
              </a:rPr>
              <a:t>Reaching low and moderate income families</a:t>
            </a:r>
          </a:p>
          <a:p>
            <a:r>
              <a:rPr lang="en-US" sz="2900" dirty="0" smtClean="0">
                <a:solidFill>
                  <a:srgbClr val="003A70"/>
                </a:solidFill>
                <a:latin typeface="+mj-lt"/>
              </a:rPr>
              <a:t>Many families have already established college savings accounts. </a:t>
            </a:r>
          </a:p>
          <a:p>
            <a:pPr marL="0" indent="0">
              <a:buFont typeface="Wingdings 2"/>
              <a:buNone/>
            </a:pPr>
            <a:endParaRPr lang="en-US" dirty="0"/>
          </a:p>
        </p:txBody>
      </p:sp>
    </p:spTree>
    <p:extLst>
      <p:ext uri="{BB962C8B-B14F-4D97-AF65-F5344CB8AC3E}">
        <p14:creationId xmlns:p14="http://schemas.microsoft.com/office/powerpoint/2010/main" val="1609917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xmlns="" id="{A1DD2F5F-2668-4854-9FFC-36FF777B1047}"/>
              </a:ext>
            </a:extLst>
          </p:cNvPr>
          <p:cNvPicPr>
            <a:picLocks noRot="1" noChangeAspect="1"/>
          </p:cNvPicPr>
          <p:nvPr>
            <a:videoFile r:link="rId1"/>
          </p:nvPr>
        </p:nvPicPr>
        <p:blipFill>
          <a:blip r:embed="rId3"/>
          <a:stretch>
            <a:fillRect/>
          </a:stretch>
        </p:blipFill>
        <p:spPr>
          <a:xfrm>
            <a:off x="577953" y="1523762"/>
            <a:ext cx="8015787" cy="4508880"/>
          </a:xfrm>
          <a:prstGeom prst="rect">
            <a:avLst/>
          </a:prstGeom>
        </p:spPr>
      </p:pic>
      <p:sp>
        <p:nvSpPr>
          <p:cNvPr id="4" name="Text Placeholder 3"/>
          <p:cNvSpPr>
            <a:spLocks noGrp="1"/>
          </p:cNvSpPr>
          <p:nvPr>
            <p:ph type="body" sz="quarter" idx="14"/>
          </p:nvPr>
        </p:nvSpPr>
        <p:spPr/>
        <p:txBody>
          <a:bodyPr/>
          <a:lstStyle/>
          <a:p>
            <a:r>
              <a:rPr lang="en-US" dirty="0">
                <a:latin typeface="+mj-lt"/>
              </a:rPr>
              <a:t>SoarMA Video</a:t>
            </a:r>
          </a:p>
        </p:txBody>
      </p:sp>
    </p:spTree>
    <p:extLst>
      <p:ext uri="{BB962C8B-B14F-4D97-AF65-F5344CB8AC3E}">
        <p14:creationId xmlns:p14="http://schemas.microsoft.com/office/powerpoint/2010/main" val="301898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xmlns="" id="{AC363938-FCC7-4DF5-9C28-00D9D79264CC}"/>
              </a:ext>
            </a:extLst>
          </p:cNvPr>
          <p:cNvPicPr>
            <a:picLocks noRot="1" noChangeAspect="1"/>
          </p:cNvPicPr>
          <p:nvPr>
            <a:videoFile r:link="rId1"/>
          </p:nvPr>
        </p:nvPicPr>
        <p:blipFill>
          <a:blip r:embed="rId3"/>
          <a:stretch>
            <a:fillRect/>
          </a:stretch>
        </p:blipFill>
        <p:spPr>
          <a:xfrm>
            <a:off x="640581" y="1539644"/>
            <a:ext cx="7907809" cy="4448142"/>
          </a:xfrm>
          <a:prstGeom prst="rect">
            <a:avLst/>
          </a:prstGeom>
        </p:spPr>
      </p:pic>
      <p:sp>
        <p:nvSpPr>
          <p:cNvPr id="4" name="Text Placeholder 3"/>
          <p:cNvSpPr>
            <a:spLocks noGrp="1"/>
          </p:cNvSpPr>
          <p:nvPr>
            <p:ph type="body" sz="quarter" idx="14"/>
          </p:nvPr>
        </p:nvSpPr>
        <p:spPr/>
        <p:txBody>
          <a:bodyPr/>
          <a:lstStyle/>
          <a:p>
            <a:r>
              <a:rPr lang="en-US" dirty="0">
                <a:latin typeface="+mj-lt"/>
              </a:rPr>
              <a:t>SoarMA Video (Spanish)</a:t>
            </a:r>
          </a:p>
        </p:txBody>
      </p:sp>
    </p:spTree>
    <p:extLst>
      <p:ext uri="{BB962C8B-B14F-4D97-AF65-F5344CB8AC3E}">
        <p14:creationId xmlns:p14="http://schemas.microsoft.com/office/powerpoint/2010/main" val="390622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latin typeface="+mj-lt"/>
              </a:rPr>
              <a:t>BabySteps </a:t>
            </a:r>
            <a:r>
              <a:rPr lang="en-US" dirty="0">
                <a:latin typeface="+mj-lt"/>
              </a:rPr>
              <a:t>Saving Plan</a:t>
            </a:r>
          </a:p>
        </p:txBody>
      </p:sp>
      <p:pic>
        <p:nvPicPr>
          <p:cNvPr id="4" name="Picture 3" descr="A screenshot of a cell phone&#10;&#10;Description automatically generated">
            <a:extLst>
              <a:ext uri="{FF2B5EF4-FFF2-40B4-BE49-F238E27FC236}">
                <a16:creationId xmlns:a16="http://schemas.microsoft.com/office/drawing/2014/main" xmlns="" id="{DE457E42-C871-4200-9375-1F97FBDE9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1" y="1461541"/>
            <a:ext cx="8866682" cy="4433341"/>
          </a:xfrm>
          <a:prstGeom prst="rect">
            <a:avLst/>
          </a:prstGeom>
        </p:spPr>
      </p:pic>
    </p:spTree>
    <p:extLst>
      <p:ext uri="{BB962C8B-B14F-4D97-AF65-F5344CB8AC3E}">
        <p14:creationId xmlns:p14="http://schemas.microsoft.com/office/powerpoint/2010/main" val="174421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46050" y="439738"/>
            <a:ext cx="7843707" cy="695325"/>
          </a:xfrm>
        </p:spPr>
        <p:txBody>
          <a:bodyPr/>
          <a:lstStyle/>
          <a:p>
            <a:r>
              <a:rPr lang="en-US" dirty="0" smtClean="0">
                <a:latin typeface="+mj-lt"/>
              </a:rPr>
              <a:t>BabySteps </a:t>
            </a:r>
            <a:r>
              <a:rPr lang="en-US" dirty="0">
                <a:latin typeface="+mj-lt"/>
              </a:rPr>
              <a:t>Savings Plan: At-Birth CSA Expansion</a:t>
            </a:r>
          </a:p>
          <a:p>
            <a:endParaRPr lang="en-US" dirty="0">
              <a:latin typeface="+mj-lt"/>
            </a:endParaRPr>
          </a:p>
        </p:txBody>
      </p:sp>
      <p:sp>
        <p:nvSpPr>
          <p:cNvPr id="4" name="Rectangle 3">
            <a:extLst>
              <a:ext uri="{FF2B5EF4-FFF2-40B4-BE49-F238E27FC236}">
                <a16:creationId xmlns:a16="http://schemas.microsoft.com/office/drawing/2014/main" xmlns="" id="{E9CE5582-9FA1-44C6-A968-B79CF4037E08}"/>
              </a:ext>
            </a:extLst>
          </p:cNvPr>
          <p:cNvSpPr/>
          <p:nvPr/>
        </p:nvSpPr>
        <p:spPr>
          <a:xfrm>
            <a:off x="407470" y="1632619"/>
            <a:ext cx="7431435" cy="3945504"/>
          </a:xfrm>
          <a:prstGeom prst="rect">
            <a:avLst/>
          </a:prstGeom>
        </p:spPr>
        <p:txBody>
          <a:bodyPr wrap="square">
            <a:spAutoFit/>
          </a:bodyPr>
          <a:lstStyle/>
          <a:p>
            <a:pPr marL="342991">
              <a:lnSpc>
                <a:spcPct val="107000"/>
              </a:lnSpc>
            </a:pPr>
            <a:r>
              <a:rPr lang="en-US" sz="2000" dirty="0">
                <a:solidFill>
                  <a:srgbClr val="003A70"/>
                </a:solidFill>
                <a:latin typeface="+mj-lt"/>
                <a:ea typeface="Calibri" panose="020F0502020204030204" pitchFamily="34" charset="0"/>
                <a:cs typeface="Calibri" panose="020F0502020204030204" pitchFamily="34" charset="0"/>
              </a:rPr>
              <a:t>The BabySteps Savings Plan will dedicate its resources in support of three principal goals:</a:t>
            </a:r>
          </a:p>
          <a:p>
            <a:pPr marL="342991">
              <a:lnSpc>
                <a:spcPct val="107000"/>
              </a:lnSpc>
            </a:pPr>
            <a:endParaRPr lang="en-US" dirty="0">
              <a:solidFill>
                <a:srgbClr val="003A70"/>
              </a:solidFill>
              <a:latin typeface="+mj-lt"/>
              <a:ea typeface="Calibri" panose="020F0502020204030204" pitchFamily="34" charset="0"/>
              <a:cs typeface="Times New Roman" panose="02020603050405020304" pitchFamily="18" charset="0"/>
            </a:endParaRPr>
          </a:p>
          <a:p>
            <a:pPr marL="1028974" lvl="2" indent="-342991">
              <a:lnSpc>
                <a:spcPct val="107000"/>
              </a:lnSpc>
              <a:buFont typeface="+mj-lt"/>
              <a:buAutoNum type="arabicPeriod"/>
            </a:pPr>
            <a:r>
              <a:rPr lang="en-US" sz="1600" dirty="0">
                <a:solidFill>
                  <a:srgbClr val="003A70"/>
                </a:solidFill>
                <a:latin typeface="+mj-lt"/>
                <a:ea typeface="Calibri" panose="020F0502020204030204" pitchFamily="34" charset="0"/>
                <a:cs typeface="Calibri" panose="020F0502020204030204" pitchFamily="34" charset="0"/>
              </a:rPr>
              <a:t>Increase the percentage of children saving for higher education in Massachusetts</a:t>
            </a:r>
            <a:r>
              <a:rPr lang="en-US" sz="1600" dirty="0" smtClean="0">
                <a:solidFill>
                  <a:srgbClr val="003A70"/>
                </a:solidFill>
                <a:latin typeface="+mj-lt"/>
                <a:ea typeface="Calibri" panose="020F0502020204030204" pitchFamily="34" charset="0"/>
                <a:cs typeface="Calibri" panose="020F0502020204030204" pitchFamily="34" charset="0"/>
              </a:rPr>
              <a:t>;</a:t>
            </a:r>
          </a:p>
          <a:p>
            <a:pPr marL="1028974" lvl="2" indent="-342991">
              <a:lnSpc>
                <a:spcPct val="107000"/>
              </a:lnSpc>
              <a:buFont typeface="+mj-lt"/>
              <a:buAutoNum type="arabicPeriod"/>
            </a:pPr>
            <a:endParaRPr lang="en-US" sz="1600" dirty="0">
              <a:solidFill>
                <a:srgbClr val="003A70"/>
              </a:solidFill>
              <a:latin typeface="+mj-lt"/>
              <a:ea typeface="Calibri" panose="020F0502020204030204" pitchFamily="34" charset="0"/>
              <a:cs typeface="Times New Roman" panose="02020603050405020304" pitchFamily="18" charset="0"/>
            </a:endParaRPr>
          </a:p>
          <a:p>
            <a:pPr marL="1028974" lvl="2" indent="-342991">
              <a:lnSpc>
                <a:spcPct val="107000"/>
              </a:lnSpc>
              <a:buFont typeface="+mj-lt"/>
              <a:buAutoNum type="arabicPeriod"/>
            </a:pPr>
            <a:r>
              <a:rPr lang="en-US" sz="1600" dirty="0">
                <a:solidFill>
                  <a:srgbClr val="003A70"/>
                </a:solidFill>
                <a:latin typeface="+mj-lt"/>
                <a:ea typeface="Calibri" panose="020F0502020204030204" pitchFamily="34" charset="0"/>
                <a:cs typeface="Calibri" panose="020F0502020204030204" pitchFamily="34" charset="0"/>
              </a:rPr>
              <a:t>Deliverer high-quality financial education programming to families, building a culture centered on saving for the future and employing prudent budget management; </a:t>
            </a:r>
            <a:r>
              <a:rPr lang="en-US" sz="1600" dirty="0" smtClean="0">
                <a:solidFill>
                  <a:srgbClr val="003A70"/>
                </a:solidFill>
                <a:latin typeface="+mj-lt"/>
                <a:ea typeface="Calibri" panose="020F0502020204030204" pitchFamily="34" charset="0"/>
                <a:cs typeface="Calibri" panose="020F0502020204030204" pitchFamily="34" charset="0"/>
              </a:rPr>
              <a:t>and</a:t>
            </a:r>
          </a:p>
          <a:p>
            <a:pPr marL="1028974" lvl="2" indent="-342991">
              <a:lnSpc>
                <a:spcPct val="107000"/>
              </a:lnSpc>
              <a:buFont typeface="+mj-lt"/>
              <a:buAutoNum type="arabicPeriod"/>
            </a:pPr>
            <a:endParaRPr lang="en-US" sz="1600" dirty="0">
              <a:solidFill>
                <a:srgbClr val="003A70"/>
              </a:solidFill>
              <a:latin typeface="+mj-lt"/>
              <a:ea typeface="Calibri" panose="020F0502020204030204" pitchFamily="34" charset="0"/>
              <a:cs typeface="Times New Roman" panose="02020603050405020304" pitchFamily="18" charset="0"/>
            </a:endParaRPr>
          </a:p>
          <a:p>
            <a:pPr marL="1028974" lvl="2" indent="-342991">
              <a:lnSpc>
                <a:spcPct val="107000"/>
              </a:lnSpc>
              <a:spcAft>
                <a:spcPts val="600"/>
              </a:spcAft>
              <a:buFont typeface="+mj-lt"/>
              <a:buAutoNum type="arabicPeriod"/>
            </a:pPr>
            <a:r>
              <a:rPr lang="en-US" sz="1600" dirty="0">
                <a:solidFill>
                  <a:srgbClr val="003A70"/>
                </a:solidFill>
                <a:latin typeface="+mj-lt"/>
                <a:ea typeface="Calibri" panose="020F0502020204030204" pitchFamily="34" charset="0"/>
                <a:cs typeface="Calibri" panose="020F0502020204030204" pitchFamily="34" charset="0"/>
              </a:rPr>
              <a:t>Boost postsecondary enrollment and graduation rates for Massachusetts students by fostering aspirations of higher education for economically vulnerable and disadvantaged children.</a:t>
            </a:r>
            <a:endParaRPr lang="en-US" sz="1600" dirty="0">
              <a:solidFill>
                <a:srgbClr val="003A7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487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46050" y="439738"/>
            <a:ext cx="8210966" cy="695325"/>
          </a:xfrm>
        </p:spPr>
        <p:txBody>
          <a:bodyPr/>
          <a:lstStyle/>
          <a:p>
            <a:r>
              <a:rPr lang="en-US" dirty="0">
                <a:latin typeface="+mj-lt"/>
              </a:rPr>
              <a:t>Baby Steps Savings Plan: At-Birth CSA Expansion</a:t>
            </a:r>
          </a:p>
          <a:p>
            <a:endParaRPr lang="en-US" dirty="0">
              <a:latin typeface="+mj-lt"/>
            </a:endParaRPr>
          </a:p>
        </p:txBody>
      </p:sp>
      <p:sp>
        <p:nvSpPr>
          <p:cNvPr id="4" name="TextBox 3">
            <a:extLst>
              <a:ext uri="{FF2B5EF4-FFF2-40B4-BE49-F238E27FC236}">
                <a16:creationId xmlns:a16="http://schemas.microsoft.com/office/drawing/2014/main" xmlns="" id="{47E8A084-54B5-41DF-96F9-786A6A6E0828}"/>
              </a:ext>
            </a:extLst>
          </p:cNvPr>
          <p:cNvSpPr txBox="1"/>
          <p:nvPr/>
        </p:nvSpPr>
        <p:spPr>
          <a:xfrm>
            <a:off x="544770" y="1593794"/>
            <a:ext cx="8003083" cy="507831"/>
          </a:xfrm>
          <a:prstGeom prst="rect">
            <a:avLst/>
          </a:prstGeom>
          <a:noFill/>
        </p:spPr>
        <p:txBody>
          <a:bodyPr wrap="square" rtlCol="0">
            <a:spAutoFit/>
          </a:bodyPr>
          <a:lstStyle/>
          <a:p>
            <a:pPr algn="ctr"/>
            <a:r>
              <a:rPr lang="en-US" sz="2700" dirty="0">
                <a:solidFill>
                  <a:srgbClr val="003A70"/>
                </a:solidFill>
                <a:latin typeface="+mj-lt"/>
              </a:rPr>
              <a:t>States with </a:t>
            </a:r>
            <a:r>
              <a:rPr lang="en-US" sz="2700" b="1" dirty="0">
                <a:solidFill>
                  <a:srgbClr val="003A70"/>
                </a:solidFill>
                <a:latin typeface="+mj-lt"/>
              </a:rPr>
              <a:t>successful at-birth CSA</a:t>
            </a:r>
            <a:r>
              <a:rPr lang="en-US" sz="2700" dirty="0">
                <a:solidFill>
                  <a:srgbClr val="003A70"/>
                </a:solidFill>
                <a:latin typeface="+mj-lt"/>
              </a:rPr>
              <a:t> programs:</a:t>
            </a:r>
            <a:endParaRPr lang="en-US" sz="2700" b="1" dirty="0">
              <a:solidFill>
                <a:srgbClr val="003A70"/>
              </a:solidFill>
              <a:latin typeface="+mj-lt"/>
            </a:endParaRPr>
          </a:p>
        </p:txBody>
      </p:sp>
      <p:pic>
        <p:nvPicPr>
          <p:cNvPr id="5" name="Picture 4">
            <a:extLst>
              <a:ext uri="{FF2B5EF4-FFF2-40B4-BE49-F238E27FC236}">
                <a16:creationId xmlns:a16="http://schemas.microsoft.com/office/drawing/2014/main" xmlns="" id="{0B5A3991-20E9-43D2-83A0-8A6C73136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975" y="2272215"/>
            <a:ext cx="1116814" cy="955169"/>
          </a:xfrm>
          <a:prstGeom prst="rect">
            <a:avLst/>
          </a:prstGeom>
        </p:spPr>
      </p:pic>
      <p:pic>
        <p:nvPicPr>
          <p:cNvPr id="6" name="Picture 5">
            <a:extLst>
              <a:ext uri="{FF2B5EF4-FFF2-40B4-BE49-F238E27FC236}">
                <a16:creationId xmlns:a16="http://schemas.microsoft.com/office/drawing/2014/main" xmlns="" id="{B548D31E-8745-47C6-8451-F5D4F38C27B2}"/>
              </a:ext>
            </a:extLst>
          </p:cNvPr>
          <p:cNvPicPr>
            <a:picLocks noChangeAspect="1"/>
          </p:cNvPicPr>
          <p:nvPr/>
        </p:nvPicPr>
        <p:blipFill rotWithShape="1">
          <a:blip r:embed="rId3">
            <a:extLst>
              <a:ext uri="{28A0092B-C50C-407E-A947-70E740481C1C}">
                <a14:useLocalDpi xmlns:a14="http://schemas.microsoft.com/office/drawing/2010/main" val="0"/>
              </a:ext>
            </a:extLst>
          </a:blip>
          <a:srcRect t="1" b="31382"/>
          <a:stretch/>
        </p:blipFill>
        <p:spPr>
          <a:xfrm>
            <a:off x="1131746" y="2696543"/>
            <a:ext cx="2229868" cy="283064"/>
          </a:xfrm>
          <a:prstGeom prst="rect">
            <a:avLst/>
          </a:prstGeom>
        </p:spPr>
      </p:pic>
      <p:pic>
        <p:nvPicPr>
          <p:cNvPr id="7" name="Picture 6">
            <a:extLst>
              <a:ext uri="{FF2B5EF4-FFF2-40B4-BE49-F238E27FC236}">
                <a16:creationId xmlns:a16="http://schemas.microsoft.com/office/drawing/2014/main" xmlns="" id="{7A503EDC-4C35-40D2-AC45-7C38E2C62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168" y="2399468"/>
            <a:ext cx="1564034" cy="598900"/>
          </a:xfrm>
          <a:prstGeom prst="rect">
            <a:avLst/>
          </a:prstGeom>
        </p:spPr>
      </p:pic>
      <p:sp>
        <p:nvSpPr>
          <p:cNvPr id="8" name="TextBox 7">
            <a:extLst>
              <a:ext uri="{FF2B5EF4-FFF2-40B4-BE49-F238E27FC236}">
                <a16:creationId xmlns:a16="http://schemas.microsoft.com/office/drawing/2014/main" xmlns="" id="{8A09F4DC-E1C4-4865-A2EE-B1FC0596B57D}"/>
              </a:ext>
            </a:extLst>
          </p:cNvPr>
          <p:cNvSpPr txBox="1"/>
          <p:nvPr/>
        </p:nvSpPr>
        <p:spPr>
          <a:xfrm>
            <a:off x="1151840" y="3328724"/>
            <a:ext cx="2000771" cy="369332"/>
          </a:xfrm>
          <a:prstGeom prst="rect">
            <a:avLst/>
          </a:prstGeom>
          <a:noFill/>
        </p:spPr>
        <p:txBody>
          <a:bodyPr wrap="square" rtlCol="0">
            <a:spAutoFit/>
          </a:bodyPr>
          <a:lstStyle/>
          <a:p>
            <a:pPr algn="ctr"/>
            <a:r>
              <a:rPr lang="en-US" b="1" dirty="0">
                <a:solidFill>
                  <a:srgbClr val="003A70"/>
                </a:solidFill>
              </a:rPr>
              <a:t>Rhode Island</a:t>
            </a:r>
          </a:p>
        </p:txBody>
      </p:sp>
      <p:sp>
        <p:nvSpPr>
          <p:cNvPr id="9" name="TextBox 8">
            <a:extLst>
              <a:ext uri="{FF2B5EF4-FFF2-40B4-BE49-F238E27FC236}">
                <a16:creationId xmlns:a16="http://schemas.microsoft.com/office/drawing/2014/main" xmlns="" id="{F2B937C8-D7C2-4B89-8240-057F6695B296}"/>
              </a:ext>
            </a:extLst>
          </p:cNvPr>
          <p:cNvSpPr txBox="1"/>
          <p:nvPr/>
        </p:nvSpPr>
        <p:spPr>
          <a:xfrm>
            <a:off x="5917168" y="3328724"/>
            <a:ext cx="1663348" cy="369332"/>
          </a:xfrm>
          <a:prstGeom prst="rect">
            <a:avLst/>
          </a:prstGeom>
          <a:noFill/>
        </p:spPr>
        <p:txBody>
          <a:bodyPr wrap="square" rtlCol="0">
            <a:spAutoFit/>
          </a:bodyPr>
          <a:lstStyle/>
          <a:p>
            <a:pPr algn="ctr"/>
            <a:r>
              <a:rPr lang="en-US" b="1" dirty="0">
                <a:solidFill>
                  <a:srgbClr val="003A70"/>
                </a:solidFill>
              </a:rPr>
              <a:t>Connecticut</a:t>
            </a:r>
          </a:p>
        </p:txBody>
      </p:sp>
      <p:sp>
        <p:nvSpPr>
          <p:cNvPr id="10" name="TextBox 9">
            <a:extLst>
              <a:ext uri="{FF2B5EF4-FFF2-40B4-BE49-F238E27FC236}">
                <a16:creationId xmlns:a16="http://schemas.microsoft.com/office/drawing/2014/main" xmlns="" id="{1F95B2D9-B22C-4A52-981B-0AEA42C30E39}"/>
              </a:ext>
            </a:extLst>
          </p:cNvPr>
          <p:cNvSpPr txBox="1"/>
          <p:nvPr/>
        </p:nvSpPr>
        <p:spPr>
          <a:xfrm>
            <a:off x="4047852" y="3328724"/>
            <a:ext cx="1022759" cy="369332"/>
          </a:xfrm>
          <a:prstGeom prst="rect">
            <a:avLst/>
          </a:prstGeom>
          <a:noFill/>
        </p:spPr>
        <p:txBody>
          <a:bodyPr wrap="square" rtlCol="0">
            <a:spAutoFit/>
          </a:bodyPr>
          <a:lstStyle/>
          <a:p>
            <a:pPr algn="ctr"/>
            <a:r>
              <a:rPr lang="en-US" b="1" dirty="0">
                <a:solidFill>
                  <a:srgbClr val="003A70"/>
                </a:solidFill>
              </a:rPr>
              <a:t>Maine</a:t>
            </a:r>
          </a:p>
        </p:txBody>
      </p:sp>
      <p:sp>
        <p:nvSpPr>
          <p:cNvPr id="11" name="TextBox 10">
            <a:extLst>
              <a:ext uri="{FF2B5EF4-FFF2-40B4-BE49-F238E27FC236}">
                <a16:creationId xmlns:a16="http://schemas.microsoft.com/office/drawing/2014/main" xmlns="" id="{485782D3-BE0C-4644-A7F2-5FB95E8E3418}"/>
              </a:ext>
            </a:extLst>
          </p:cNvPr>
          <p:cNvSpPr txBox="1"/>
          <p:nvPr/>
        </p:nvSpPr>
        <p:spPr>
          <a:xfrm>
            <a:off x="5264176" y="4282994"/>
            <a:ext cx="2858244" cy="300082"/>
          </a:xfrm>
          <a:prstGeom prst="rect">
            <a:avLst/>
          </a:prstGeom>
          <a:noFill/>
        </p:spPr>
        <p:txBody>
          <a:bodyPr wrap="square" rtlCol="0">
            <a:spAutoFit/>
          </a:bodyPr>
          <a:lstStyle/>
          <a:p>
            <a:r>
              <a:rPr lang="en-US" sz="1350" i="1" dirty="0">
                <a:solidFill>
                  <a:srgbClr val="003A70"/>
                </a:solidFill>
              </a:rPr>
              <a:t>1113 Elementary Schools </a:t>
            </a:r>
          </a:p>
        </p:txBody>
      </p:sp>
      <p:pic>
        <p:nvPicPr>
          <p:cNvPr id="12" name="Picture 11">
            <a:extLst>
              <a:ext uri="{FF2B5EF4-FFF2-40B4-BE49-F238E27FC236}">
                <a16:creationId xmlns:a16="http://schemas.microsoft.com/office/drawing/2014/main" xmlns="" id="{BB2464C2-B751-4732-AED4-5579353D3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4925" y="4753666"/>
            <a:ext cx="1333986" cy="1333984"/>
          </a:xfrm>
          <a:prstGeom prst="rect">
            <a:avLst/>
          </a:prstGeom>
        </p:spPr>
      </p:pic>
      <p:pic>
        <p:nvPicPr>
          <p:cNvPr id="13" name="Picture 12">
            <a:extLst>
              <a:ext uri="{FF2B5EF4-FFF2-40B4-BE49-F238E27FC236}">
                <a16:creationId xmlns:a16="http://schemas.microsoft.com/office/drawing/2014/main" xmlns="" id="{AFA2E784-A362-47A0-9C20-F41F1CAB61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1067" y="4629316"/>
            <a:ext cx="1333986" cy="1333986"/>
          </a:xfrm>
          <a:prstGeom prst="rect">
            <a:avLst/>
          </a:prstGeom>
        </p:spPr>
      </p:pic>
      <p:sp>
        <p:nvSpPr>
          <p:cNvPr id="14" name="TextBox 13">
            <a:extLst>
              <a:ext uri="{FF2B5EF4-FFF2-40B4-BE49-F238E27FC236}">
                <a16:creationId xmlns:a16="http://schemas.microsoft.com/office/drawing/2014/main" xmlns="" id="{E5FDA844-F45F-4DC4-9A7E-B9E90746B211}"/>
              </a:ext>
            </a:extLst>
          </p:cNvPr>
          <p:cNvSpPr txBox="1"/>
          <p:nvPr/>
        </p:nvSpPr>
        <p:spPr>
          <a:xfrm>
            <a:off x="1314978" y="4282994"/>
            <a:ext cx="3403721" cy="300082"/>
          </a:xfrm>
          <a:prstGeom prst="rect">
            <a:avLst/>
          </a:prstGeom>
          <a:noFill/>
        </p:spPr>
        <p:txBody>
          <a:bodyPr wrap="square" rtlCol="0">
            <a:spAutoFit/>
          </a:bodyPr>
          <a:lstStyle/>
          <a:p>
            <a:pPr algn="ctr"/>
            <a:r>
              <a:rPr lang="en-US" sz="1350" i="1" dirty="0">
                <a:solidFill>
                  <a:srgbClr val="003A70"/>
                </a:solidFill>
              </a:rPr>
              <a:t>46 Birthing Hospitals or Clinics</a:t>
            </a:r>
          </a:p>
        </p:txBody>
      </p:sp>
      <p:sp>
        <p:nvSpPr>
          <p:cNvPr id="15" name="Rectangle 14">
            <a:extLst>
              <a:ext uri="{FF2B5EF4-FFF2-40B4-BE49-F238E27FC236}">
                <a16:creationId xmlns:a16="http://schemas.microsoft.com/office/drawing/2014/main" xmlns="" id="{1D89649B-9896-4FA1-9568-2AEB8EAEC063}"/>
              </a:ext>
            </a:extLst>
          </p:cNvPr>
          <p:cNvSpPr/>
          <p:nvPr/>
        </p:nvSpPr>
        <p:spPr>
          <a:xfrm>
            <a:off x="4423920" y="4236754"/>
            <a:ext cx="589558" cy="392562"/>
          </a:xfrm>
          <a:prstGeom prst="rect">
            <a:avLst/>
          </a:prstGeom>
          <a:noFill/>
        </p:spPr>
        <p:txBody>
          <a:bodyPr wrap="none" lIns="68598" tIns="34299" rIns="68598" bIns="34299">
            <a:spAutoFit/>
          </a:bodyPr>
          <a:lstStyle/>
          <a:p>
            <a:pPr algn="ctr"/>
            <a:r>
              <a:rPr lang="en-US" sz="2101" dirty="0" smtClean="0">
                <a:ln w="0"/>
                <a:solidFill>
                  <a:srgbClr val="00B050"/>
                </a:solidFill>
                <a:effectLst>
                  <a:outerShdw blurRad="38100" dist="19050" dir="2700000" algn="tl" rotWithShape="0">
                    <a:schemeClr val="dk1">
                      <a:alpha val="40000"/>
                    </a:schemeClr>
                  </a:outerShdw>
                </a:effectLst>
              </a:rPr>
              <a:t>VS. </a:t>
            </a:r>
            <a:endParaRPr lang="en-US" sz="2101" dirty="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760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46050" y="439738"/>
            <a:ext cx="8593216" cy="695325"/>
          </a:xfrm>
        </p:spPr>
        <p:txBody>
          <a:bodyPr/>
          <a:lstStyle/>
          <a:p>
            <a:r>
              <a:rPr lang="en-US" dirty="0">
                <a:latin typeface="+mj-lt"/>
              </a:rPr>
              <a:t>Rhode Island Mother’s Worksheet for Birth Certificate </a:t>
            </a:r>
          </a:p>
        </p:txBody>
      </p:sp>
      <p:pic>
        <p:nvPicPr>
          <p:cNvPr id="4" name="Content Placeholder 4">
            <a:extLst>
              <a:ext uri="{FF2B5EF4-FFF2-40B4-BE49-F238E27FC236}">
                <a16:creationId xmlns:a16="http://schemas.microsoft.com/office/drawing/2014/main" xmlns="" id="{2D009940-B364-4243-B637-0B793273B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84" y="1336975"/>
            <a:ext cx="5897348" cy="4831478"/>
          </a:xfrm>
          <a:prstGeom prst="rect">
            <a:avLst/>
          </a:prstGeom>
        </p:spPr>
      </p:pic>
      <p:sp>
        <p:nvSpPr>
          <p:cNvPr id="5" name="Rectangle 4">
            <a:extLst>
              <a:ext uri="{FF2B5EF4-FFF2-40B4-BE49-F238E27FC236}">
                <a16:creationId xmlns:a16="http://schemas.microsoft.com/office/drawing/2014/main" xmlns="" id="{32A94597-C1EC-49D1-8C9E-5E3A91BE9285}"/>
              </a:ext>
            </a:extLst>
          </p:cNvPr>
          <p:cNvSpPr/>
          <p:nvPr/>
        </p:nvSpPr>
        <p:spPr>
          <a:xfrm>
            <a:off x="1493983" y="1336975"/>
            <a:ext cx="5843701" cy="15186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493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latin typeface="+mj-lt"/>
              </a:rPr>
              <a:t>Thank</a:t>
            </a:r>
            <a:r>
              <a:rPr lang="en-US" dirty="0" smtClean="0"/>
              <a:t> </a:t>
            </a:r>
            <a:r>
              <a:rPr lang="en-US" dirty="0">
                <a:latin typeface="+mj-lt"/>
              </a:rPr>
              <a:t>you!</a:t>
            </a:r>
          </a:p>
        </p:txBody>
      </p:sp>
      <p:sp>
        <p:nvSpPr>
          <p:cNvPr id="9" name="Title 1"/>
          <p:cNvSpPr txBox="1">
            <a:spLocks/>
          </p:cNvSpPr>
          <p:nvPr/>
        </p:nvSpPr>
        <p:spPr>
          <a:xfrm>
            <a:off x="0" y="0"/>
            <a:ext cx="0" cy="0"/>
          </a:xfr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5401" smtClean="0">
                <a:latin typeface="Roboto Light" panose="020B0604020202020204" charset="0"/>
                <a:ea typeface="Roboto Light" panose="020B0604020202020204" charset="0"/>
              </a:rPr>
              <a:t>Thank you! </a:t>
            </a:r>
            <a:endParaRPr lang="en-US" sz="5401" dirty="0">
              <a:latin typeface="Roboto Light" panose="020B0604020202020204" charset="0"/>
              <a:ea typeface="Roboto Light" panose="020B0604020202020204" charset="0"/>
            </a:endParaRPr>
          </a:p>
        </p:txBody>
      </p:sp>
      <p:pic>
        <p:nvPicPr>
          <p:cNvPr id="10" name="Content Placeholder 4" descr="A group of people standing in front of a sign&#10;&#10;Description generated with very high confidence">
            <a:extLst>
              <a:ext uri="{FF2B5EF4-FFF2-40B4-BE49-F238E27FC236}">
                <a16:creationId xmlns:a16="http://schemas.microsoft.com/office/drawing/2014/main" xmlns="" id="{622FF18C-9D64-44FA-90D5-3A256FEEE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50" y="1945989"/>
            <a:ext cx="4406252" cy="3307008"/>
          </a:xfrm>
          <a:prstGeom prst="rect">
            <a:avLst/>
          </a:prstGeom>
        </p:spPr>
      </p:pic>
      <p:sp>
        <p:nvSpPr>
          <p:cNvPr id="11" name="Content Placeholder 5">
            <a:extLst>
              <a:ext uri="{FF2B5EF4-FFF2-40B4-BE49-F238E27FC236}">
                <a16:creationId xmlns:a16="http://schemas.microsoft.com/office/drawing/2014/main" xmlns="" id="{6C2CB535-7B17-4A3B-A328-F57B608ACE2E}"/>
              </a:ext>
            </a:extLst>
          </p:cNvPr>
          <p:cNvSpPr txBox="1">
            <a:spLocks/>
          </p:cNvSpPr>
          <p:nvPr/>
        </p:nvSpPr>
        <p:spPr>
          <a:xfrm>
            <a:off x="4552302" y="1858569"/>
            <a:ext cx="4085994" cy="1006429"/>
          </a:xfrm>
          <a:prstGeom prst="rect">
            <a:avLst/>
          </a:prstGeom>
          <a:noFill/>
        </p:spPr>
        <p:txBody>
          <a:bodyPr wrap="square" rtlCol="0">
            <a:sp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b="1" dirty="0" smtClean="0">
                <a:solidFill>
                  <a:srgbClr val="003A70"/>
                </a:solidFill>
                <a:latin typeface="+mj-lt"/>
                <a:ea typeface="Roboto Light" panose="020B0604020202020204" charset="0"/>
                <a:cs typeface="Roboto Light" panose="020B0604020202020204" charset="0"/>
              </a:rPr>
              <a:t>We’re social</a:t>
            </a:r>
          </a:p>
          <a:p>
            <a:pPr marL="0" indent="0" algn="ctr">
              <a:buFont typeface="Wingdings 2"/>
              <a:buNone/>
            </a:pPr>
            <a:r>
              <a:rPr lang="en-US" b="1" dirty="0" smtClean="0">
                <a:solidFill>
                  <a:srgbClr val="003A70"/>
                </a:solidFill>
                <a:latin typeface="+mj-lt"/>
                <a:ea typeface="Roboto Light" panose="020B0604020202020204" charset="0"/>
                <a:cs typeface="Roboto Light" panose="020B0604020202020204" charset="0"/>
              </a:rPr>
              <a:t>Follow Us!</a:t>
            </a:r>
          </a:p>
        </p:txBody>
      </p:sp>
      <p:pic>
        <p:nvPicPr>
          <p:cNvPr id="12" name="Picture 8" descr="Image result for twitter logo">
            <a:extLst>
              <a:ext uri="{FF2B5EF4-FFF2-40B4-BE49-F238E27FC236}">
                <a16:creationId xmlns:a16="http://schemas.microsoft.com/office/drawing/2014/main" xmlns="" id="{41D41E0C-8407-4113-9CDF-C0FC413B98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232" y="3136931"/>
            <a:ext cx="423929" cy="4239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facebook logo">
            <a:extLst>
              <a:ext uri="{FF2B5EF4-FFF2-40B4-BE49-F238E27FC236}">
                <a16:creationId xmlns:a16="http://schemas.microsoft.com/office/drawing/2014/main" xmlns="" id="{82A50CAA-08E3-46C0-826E-7CFD33C423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232" y="3723875"/>
            <a:ext cx="429883" cy="4114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5">
            <a:extLst>
              <a:ext uri="{FF2B5EF4-FFF2-40B4-BE49-F238E27FC236}">
                <a16:creationId xmlns:a16="http://schemas.microsoft.com/office/drawing/2014/main" xmlns="" id="{6C2CB535-7B17-4A3B-A328-F57B608ACE2E}"/>
              </a:ext>
            </a:extLst>
          </p:cNvPr>
          <p:cNvSpPr txBox="1">
            <a:spLocks/>
          </p:cNvSpPr>
          <p:nvPr/>
        </p:nvSpPr>
        <p:spPr>
          <a:xfrm>
            <a:off x="5218115" y="3136931"/>
            <a:ext cx="4085994" cy="978729"/>
          </a:xfrm>
          <a:prstGeom prst="rect">
            <a:avLst/>
          </a:prstGeom>
          <a:noFill/>
        </p:spPr>
        <p:txBody>
          <a:bodyPr wrap="square" rtlCol="0">
            <a:sp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b="1" dirty="0" smtClean="0">
                <a:solidFill>
                  <a:srgbClr val="003A70"/>
                </a:solidFill>
                <a:latin typeface="+mj-lt"/>
                <a:ea typeface="Roboto Light" panose="020B0604020202020204" charset="0"/>
                <a:cs typeface="Roboto Light" panose="020B0604020202020204" charset="0"/>
              </a:rPr>
              <a:t>@EmpowermentMA</a:t>
            </a:r>
          </a:p>
          <a:p>
            <a:pPr marL="0" indent="0">
              <a:buFont typeface="Wingdings 2"/>
              <a:buNone/>
            </a:pPr>
            <a:r>
              <a:rPr lang="en-US" sz="1800" b="1" dirty="0" smtClean="0">
                <a:solidFill>
                  <a:srgbClr val="003A70"/>
                </a:solidFill>
                <a:latin typeface="+mj-lt"/>
                <a:ea typeface="Roboto Light" panose="020B0604020202020204" charset="0"/>
                <a:cs typeface="Roboto Light" panose="020B0604020202020204" charset="0"/>
              </a:rPr>
              <a:t>         @EconomicEmpowermentMA</a:t>
            </a:r>
            <a:endParaRPr lang="en-US" sz="1800" b="1" dirty="0">
              <a:solidFill>
                <a:srgbClr val="003A70"/>
              </a:solidFill>
              <a:latin typeface="+mj-lt"/>
              <a:ea typeface="Roboto Light" panose="020B0604020202020204" charset="0"/>
              <a:cs typeface="Roboto Light" panose="020B0604020202020204" charset="0"/>
            </a:endParaRPr>
          </a:p>
        </p:txBody>
      </p:sp>
    </p:spTree>
    <p:extLst>
      <p:ext uri="{BB962C8B-B14F-4D97-AF65-F5344CB8AC3E}">
        <p14:creationId xmlns:p14="http://schemas.microsoft.com/office/powerpoint/2010/main" val="251920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6CD2DEDC-F177-49D9-AB2B-C5104BDAA9A4}"/>
              </a:ext>
            </a:extLst>
          </p:cNvPr>
          <p:cNvSpPr>
            <a:spLocks noGrp="1"/>
          </p:cNvSpPr>
          <p:nvPr>
            <p:ph type="body" sz="quarter" idx="13"/>
          </p:nvPr>
        </p:nvSpPr>
        <p:spPr>
          <a:xfrm>
            <a:off x="219926" y="1473543"/>
            <a:ext cx="8281239" cy="1117229"/>
          </a:xfrm>
        </p:spPr>
        <p:txBody>
          <a:bodyPr/>
          <a:lstStyle/>
          <a:p>
            <a:pPr marL="0" indent="0">
              <a:buNone/>
            </a:pPr>
            <a:r>
              <a:rPr lang="en-US" sz="1800" b="1" dirty="0">
                <a:solidFill>
                  <a:srgbClr val="003A70"/>
                </a:solidFill>
                <a:latin typeface="+mj-lt"/>
              </a:rPr>
              <a:t>Average Published and Net Prices in 2018 Dollars, Full-Time In-State Undergraduate Students  </a:t>
            </a:r>
          </a:p>
          <a:p>
            <a:pPr marL="0" indent="0">
              <a:buNone/>
            </a:pPr>
            <a:r>
              <a:rPr lang="en-US" sz="1800" dirty="0">
                <a:solidFill>
                  <a:srgbClr val="003A70"/>
                </a:solidFill>
                <a:latin typeface="+mj-lt"/>
              </a:rPr>
              <a:t>Public Four-Year Institutions, 1998-99 to 2018-19</a:t>
            </a:r>
          </a:p>
        </p:txBody>
      </p:sp>
      <p:pic>
        <p:nvPicPr>
          <p:cNvPr id="5" name="Picture 4">
            <a:extLst>
              <a:ext uri="{FF2B5EF4-FFF2-40B4-BE49-F238E27FC236}">
                <a16:creationId xmlns:a16="http://schemas.microsoft.com/office/drawing/2014/main" xmlns="" id="{F978612A-5E0C-42A0-9D41-A903E684DC7C}"/>
              </a:ext>
            </a:extLst>
          </p:cNvPr>
          <p:cNvPicPr>
            <a:picLocks noChangeAspect="1"/>
          </p:cNvPicPr>
          <p:nvPr/>
        </p:nvPicPr>
        <p:blipFill>
          <a:blip r:embed="rId2"/>
          <a:stretch>
            <a:fillRect/>
          </a:stretch>
        </p:blipFill>
        <p:spPr>
          <a:xfrm>
            <a:off x="2497253" y="2554560"/>
            <a:ext cx="3726586" cy="3554291"/>
          </a:xfrm>
          <a:prstGeom prst="rect">
            <a:avLst/>
          </a:prstGeom>
        </p:spPr>
      </p:pic>
      <p:sp>
        <p:nvSpPr>
          <p:cNvPr id="6" name="TextBox 5">
            <a:extLst>
              <a:ext uri="{FF2B5EF4-FFF2-40B4-BE49-F238E27FC236}">
                <a16:creationId xmlns:a16="http://schemas.microsoft.com/office/drawing/2014/main" xmlns="" id="{703D6AE2-8307-4FBA-804D-FE5DC72644F2}"/>
              </a:ext>
            </a:extLst>
          </p:cNvPr>
          <p:cNvSpPr txBox="1"/>
          <p:nvPr/>
        </p:nvSpPr>
        <p:spPr>
          <a:xfrm>
            <a:off x="2056991" y="6141168"/>
            <a:ext cx="3621504" cy="230832"/>
          </a:xfrm>
          <a:prstGeom prst="rect">
            <a:avLst/>
          </a:prstGeom>
          <a:noFill/>
        </p:spPr>
        <p:txBody>
          <a:bodyPr wrap="none" rtlCol="0">
            <a:spAutoFit/>
          </a:bodyPr>
          <a:lstStyle/>
          <a:p>
            <a:r>
              <a:rPr lang="en-US" sz="900" dirty="0">
                <a:latin typeface="Roboto Slab" pitchFamily="2" charset="0"/>
                <a:ea typeface="Roboto Slab" pitchFamily="2" charset="0"/>
              </a:rPr>
              <a:t>Source: The College Board, Trends in College Pricing 2018, Figure 9.</a:t>
            </a:r>
          </a:p>
        </p:txBody>
      </p:sp>
      <p:sp>
        <p:nvSpPr>
          <p:cNvPr id="7"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solidFill>
                  <a:schemeClr val="bg1"/>
                </a:solidFill>
              </a:rPr>
              <a:t>Average Published and Net Prices</a:t>
            </a:r>
            <a:endParaRPr lang="en-US" dirty="0">
              <a:solidFill>
                <a:schemeClr val="bg1"/>
              </a:solidFill>
            </a:endParaRPr>
          </a:p>
        </p:txBody>
      </p:sp>
    </p:spTree>
    <p:extLst>
      <p:ext uri="{BB962C8B-B14F-4D97-AF65-F5344CB8AC3E}">
        <p14:creationId xmlns:p14="http://schemas.microsoft.com/office/powerpoint/2010/main" val="1852555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solidFill>
                  <a:schemeClr val="bg1"/>
                </a:solidFill>
              </a:rPr>
              <a:t>Average Published and Net Prices</a:t>
            </a:r>
            <a:endParaRPr lang="en-US" dirty="0">
              <a:solidFill>
                <a:schemeClr val="bg1"/>
              </a:solidFill>
            </a:endParaRPr>
          </a:p>
        </p:txBody>
      </p:sp>
      <p:sp>
        <p:nvSpPr>
          <p:cNvPr id="5" name="Text Placeholder 2">
            <a:extLst>
              <a:ext uri="{FF2B5EF4-FFF2-40B4-BE49-F238E27FC236}">
                <a16:creationId xmlns:a16="http://schemas.microsoft.com/office/drawing/2014/main" xmlns="" id="{278D6A6A-FE8E-4574-A69D-44A3B93FB462}"/>
              </a:ext>
            </a:extLst>
          </p:cNvPr>
          <p:cNvSpPr>
            <a:spLocks noGrp="1"/>
          </p:cNvSpPr>
          <p:nvPr>
            <p:ph type="body" sz="quarter" idx="13"/>
          </p:nvPr>
        </p:nvSpPr>
        <p:spPr>
          <a:xfrm>
            <a:off x="208509" y="1492058"/>
            <a:ext cx="8842487" cy="1117229"/>
          </a:xfrm>
        </p:spPr>
        <p:txBody>
          <a:bodyPr/>
          <a:lstStyle/>
          <a:p>
            <a:pPr marL="0" indent="0">
              <a:buNone/>
            </a:pPr>
            <a:r>
              <a:rPr lang="en-US" sz="1800" b="1" dirty="0">
                <a:solidFill>
                  <a:srgbClr val="003A70"/>
                </a:solidFill>
                <a:latin typeface="+mj-lt"/>
              </a:rPr>
              <a:t>Average Published and Net Prices in 2018 Dollars, Full-Time In-District Undergraduate Students </a:t>
            </a:r>
          </a:p>
          <a:p>
            <a:pPr marL="0" indent="0">
              <a:buNone/>
            </a:pPr>
            <a:r>
              <a:rPr lang="en-US" sz="1800" dirty="0">
                <a:solidFill>
                  <a:srgbClr val="003A70"/>
                </a:solidFill>
                <a:latin typeface="+mj-lt"/>
              </a:rPr>
              <a:t>Public Two-Year Institutions, 1998-99 to 2018-19</a:t>
            </a:r>
          </a:p>
        </p:txBody>
      </p:sp>
      <p:pic>
        <p:nvPicPr>
          <p:cNvPr id="6" name="Picture 5">
            <a:extLst>
              <a:ext uri="{FF2B5EF4-FFF2-40B4-BE49-F238E27FC236}">
                <a16:creationId xmlns:a16="http://schemas.microsoft.com/office/drawing/2014/main" xmlns="" id="{004B3B9F-3965-4533-944F-B696EF745FB0}"/>
              </a:ext>
            </a:extLst>
          </p:cNvPr>
          <p:cNvPicPr>
            <a:picLocks noChangeAspect="1"/>
          </p:cNvPicPr>
          <p:nvPr/>
        </p:nvPicPr>
        <p:blipFill>
          <a:blip r:embed="rId2"/>
          <a:stretch>
            <a:fillRect/>
          </a:stretch>
        </p:blipFill>
        <p:spPr>
          <a:xfrm>
            <a:off x="2205777" y="2540916"/>
            <a:ext cx="3847522" cy="3380200"/>
          </a:xfrm>
          <a:prstGeom prst="rect">
            <a:avLst/>
          </a:prstGeom>
        </p:spPr>
      </p:pic>
      <p:sp>
        <p:nvSpPr>
          <p:cNvPr id="7" name="TextBox 6">
            <a:extLst>
              <a:ext uri="{FF2B5EF4-FFF2-40B4-BE49-F238E27FC236}">
                <a16:creationId xmlns:a16="http://schemas.microsoft.com/office/drawing/2014/main" xmlns="" id="{1A13CB66-4C86-4807-A2C4-CE8604EF8104}"/>
              </a:ext>
            </a:extLst>
          </p:cNvPr>
          <p:cNvSpPr txBox="1"/>
          <p:nvPr/>
        </p:nvSpPr>
        <p:spPr>
          <a:xfrm>
            <a:off x="1584801" y="6111919"/>
            <a:ext cx="3621504" cy="230832"/>
          </a:xfrm>
          <a:prstGeom prst="rect">
            <a:avLst/>
          </a:prstGeom>
          <a:noFill/>
        </p:spPr>
        <p:txBody>
          <a:bodyPr wrap="none" rtlCol="0">
            <a:spAutoFit/>
          </a:bodyPr>
          <a:lstStyle/>
          <a:p>
            <a:r>
              <a:rPr lang="en-US" sz="900" dirty="0">
                <a:latin typeface="Roboto Slab" pitchFamily="2" charset="0"/>
                <a:ea typeface="Roboto Slab" pitchFamily="2" charset="0"/>
              </a:rPr>
              <a:t>Source: The College Board, Trends in College Pricing 2018, Figure 8.</a:t>
            </a:r>
          </a:p>
        </p:txBody>
      </p:sp>
    </p:spTree>
    <p:extLst>
      <p:ext uri="{BB962C8B-B14F-4D97-AF65-F5344CB8AC3E}">
        <p14:creationId xmlns:p14="http://schemas.microsoft.com/office/powerpoint/2010/main" val="695025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solidFill>
                  <a:schemeClr val="bg1"/>
                </a:solidFill>
              </a:rPr>
              <a:t>Average Published and Net Prices</a:t>
            </a:r>
            <a:endParaRPr lang="en-US" dirty="0">
              <a:solidFill>
                <a:schemeClr val="bg1"/>
              </a:solidFill>
            </a:endParaRPr>
          </a:p>
        </p:txBody>
      </p:sp>
      <p:sp>
        <p:nvSpPr>
          <p:cNvPr id="5" name="Text Placeholder 2">
            <a:extLst>
              <a:ext uri="{FF2B5EF4-FFF2-40B4-BE49-F238E27FC236}">
                <a16:creationId xmlns:a16="http://schemas.microsoft.com/office/drawing/2014/main" xmlns="" id="{5442D384-17C3-4199-B59D-F0C728DC10AA}"/>
              </a:ext>
            </a:extLst>
          </p:cNvPr>
          <p:cNvSpPr>
            <a:spLocks noGrp="1"/>
          </p:cNvSpPr>
          <p:nvPr>
            <p:ph type="body" sz="quarter" idx="13"/>
          </p:nvPr>
        </p:nvSpPr>
        <p:spPr>
          <a:xfrm>
            <a:off x="239439" y="1524250"/>
            <a:ext cx="8604545" cy="1117229"/>
          </a:xfrm>
        </p:spPr>
        <p:txBody>
          <a:bodyPr/>
          <a:lstStyle/>
          <a:p>
            <a:pPr marL="0" indent="0">
              <a:spcBef>
                <a:spcPts val="0"/>
              </a:spcBef>
              <a:buNone/>
            </a:pPr>
            <a:r>
              <a:rPr lang="en-US" sz="1800" b="1" dirty="0">
                <a:solidFill>
                  <a:srgbClr val="003A70"/>
                </a:solidFill>
                <a:latin typeface="+mj-lt"/>
              </a:rPr>
              <a:t>Average Published and Net Prices in 2018 Dollars, Full-Time </a:t>
            </a:r>
            <a:r>
              <a:rPr lang="en-US" sz="1800" b="1" dirty="0" smtClean="0">
                <a:solidFill>
                  <a:srgbClr val="003A70"/>
                </a:solidFill>
                <a:latin typeface="+mj-lt"/>
              </a:rPr>
              <a:t>Undergraduate </a:t>
            </a:r>
            <a:r>
              <a:rPr lang="en-US" sz="1800" b="1" dirty="0">
                <a:solidFill>
                  <a:srgbClr val="003A70"/>
                </a:solidFill>
                <a:latin typeface="+mj-lt"/>
              </a:rPr>
              <a:t>Students </a:t>
            </a:r>
          </a:p>
          <a:p>
            <a:pPr marL="0" indent="0">
              <a:buNone/>
            </a:pPr>
            <a:r>
              <a:rPr lang="en-US" sz="1800" dirty="0">
                <a:solidFill>
                  <a:srgbClr val="003A70"/>
                </a:solidFill>
                <a:latin typeface="+mj-lt"/>
              </a:rPr>
              <a:t>Private Nonprofit Four-Year Institutions, 1998-99 to 2018-19</a:t>
            </a:r>
          </a:p>
        </p:txBody>
      </p:sp>
      <p:pic>
        <p:nvPicPr>
          <p:cNvPr id="6" name="Picture 5">
            <a:extLst>
              <a:ext uri="{FF2B5EF4-FFF2-40B4-BE49-F238E27FC236}">
                <a16:creationId xmlns:a16="http://schemas.microsoft.com/office/drawing/2014/main" xmlns="" id="{5C78B084-4E4F-4A5A-8B76-A69BC3088071}"/>
              </a:ext>
            </a:extLst>
          </p:cNvPr>
          <p:cNvPicPr>
            <a:picLocks noChangeAspect="1"/>
          </p:cNvPicPr>
          <p:nvPr/>
        </p:nvPicPr>
        <p:blipFill>
          <a:blip r:embed="rId2"/>
          <a:stretch>
            <a:fillRect/>
          </a:stretch>
        </p:blipFill>
        <p:spPr>
          <a:xfrm>
            <a:off x="2339690" y="2641479"/>
            <a:ext cx="3659837" cy="3485429"/>
          </a:xfrm>
          <a:prstGeom prst="rect">
            <a:avLst/>
          </a:prstGeom>
        </p:spPr>
      </p:pic>
      <p:sp>
        <p:nvSpPr>
          <p:cNvPr id="7" name="TextBox 6">
            <a:extLst>
              <a:ext uri="{FF2B5EF4-FFF2-40B4-BE49-F238E27FC236}">
                <a16:creationId xmlns:a16="http://schemas.microsoft.com/office/drawing/2014/main" xmlns="" id="{412F4F83-38FA-4940-8F1A-3FA4E824856E}"/>
              </a:ext>
            </a:extLst>
          </p:cNvPr>
          <p:cNvSpPr txBox="1"/>
          <p:nvPr/>
        </p:nvSpPr>
        <p:spPr>
          <a:xfrm>
            <a:off x="1697227" y="6126908"/>
            <a:ext cx="3684022" cy="230832"/>
          </a:xfrm>
          <a:prstGeom prst="rect">
            <a:avLst/>
          </a:prstGeom>
          <a:noFill/>
        </p:spPr>
        <p:txBody>
          <a:bodyPr wrap="none" rtlCol="0">
            <a:spAutoFit/>
          </a:bodyPr>
          <a:lstStyle/>
          <a:p>
            <a:r>
              <a:rPr lang="en-US" sz="900" dirty="0">
                <a:latin typeface="Roboto Slab" pitchFamily="2" charset="0"/>
                <a:ea typeface="Roboto Slab" pitchFamily="2" charset="0"/>
              </a:rPr>
              <a:t>Source: The College Board, Trends in College Pricing 2018, Figure 10.</a:t>
            </a:r>
          </a:p>
        </p:txBody>
      </p:sp>
    </p:spTree>
    <p:extLst>
      <p:ext uri="{BB962C8B-B14F-4D97-AF65-F5344CB8AC3E}">
        <p14:creationId xmlns:p14="http://schemas.microsoft.com/office/powerpoint/2010/main" val="3114388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solidFill>
                  <a:schemeClr val="bg1"/>
                </a:solidFill>
              </a:rPr>
              <a:t>Average Incomes</a:t>
            </a:r>
            <a:endParaRPr lang="en-US" dirty="0">
              <a:solidFill>
                <a:schemeClr val="bg1"/>
              </a:solidFill>
            </a:endParaRPr>
          </a:p>
        </p:txBody>
      </p:sp>
      <p:sp>
        <p:nvSpPr>
          <p:cNvPr id="5" name="Text Placeholder 1">
            <a:extLst>
              <a:ext uri="{FF2B5EF4-FFF2-40B4-BE49-F238E27FC236}">
                <a16:creationId xmlns:a16="http://schemas.microsoft.com/office/drawing/2014/main" xmlns="" id="{A87A7FE3-E7A1-0446-8339-43302EDCA3D2}"/>
              </a:ext>
            </a:extLst>
          </p:cNvPr>
          <p:cNvSpPr>
            <a:spLocks noGrp="1"/>
          </p:cNvSpPr>
          <p:nvPr>
            <p:ph type="body" sz="quarter" idx="13"/>
          </p:nvPr>
        </p:nvSpPr>
        <p:spPr>
          <a:xfrm>
            <a:off x="380024" y="1322440"/>
            <a:ext cx="8359616" cy="1089529"/>
          </a:xfrm>
        </p:spPr>
        <p:txBody>
          <a:bodyPr/>
          <a:lstStyle/>
          <a:p>
            <a:pPr marL="0" indent="0">
              <a:buNone/>
            </a:pPr>
            <a:r>
              <a:rPr lang="en-US" sz="1800" dirty="0">
                <a:solidFill>
                  <a:srgbClr val="003A70"/>
                </a:solidFill>
                <a:latin typeface="+mj-lt"/>
              </a:rPr>
              <a:t>Average incomes have increased measurably only at the upper end of the income distribution.</a:t>
            </a:r>
          </a:p>
          <a:p>
            <a:pPr marL="0" indent="0">
              <a:buNone/>
            </a:pPr>
            <a:r>
              <a:rPr lang="en-US" sz="1600" b="0" dirty="0">
                <a:solidFill>
                  <a:srgbClr val="003A70"/>
                </a:solidFill>
                <a:latin typeface="+mj-lt"/>
              </a:rPr>
              <a:t>Average family income by income quintiles and for top 5%, 1967 - 2017. </a:t>
            </a:r>
          </a:p>
        </p:txBody>
      </p:sp>
      <p:graphicFrame>
        <p:nvGraphicFramePr>
          <p:cNvPr id="6" name="Chart 5">
            <a:extLst>
              <a:ext uri="{FF2B5EF4-FFF2-40B4-BE49-F238E27FC236}">
                <a16:creationId xmlns:a16="http://schemas.microsoft.com/office/drawing/2014/main" xmlns="" id="{BDD1F08B-D84D-A845-9C4A-5E6A3B64E6C3}"/>
              </a:ext>
            </a:extLst>
          </p:cNvPr>
          <p:cNvGraphicFramePr>
            <a:graphicFrameLocks/>
          </p:cNvGraphicFramePr>
          <p:nvPr>
            <p:extLst>
              <p:ext uri="{D42A27DB-BD31-4B8C-83A1-F6EECF244321}">
                <p14:modId xmlns:p14="http://schemas.microsoft.com/office/powerpoint/2010/main" val="1516302364"/>
              </p:ext>
            </p:extLst>
          </p:nvPr>
        </p:nvGraphicFramePr>
        <p:xfrm>
          <a:off x="778686" y="2749101"/>
          <a:ext cx="6926580" cy="32480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A16DD19-F356-0C40-9058-36D97679FD94}"/>
              </a:ext>
            </a:extLst>
          </p:cNvPr>
          <p:cNvSpPr txBox="1"/>
          <p:nvPr/>
        </p:nvSpPr>
        <p:spPr>
          <a:xfrm>
            <a:off x="661012" y="6176777"/>
            <a:ext cx="1805302" cy="253916"/>
          </a:xfrm>
          <a:prstGeom prst="rect">
            <a:avLst/>
          </a:prstGeom>
          <a:noFill/>
        </p:spPr>
        <p:txBody>
          <a:bodyPr wrap="none" rtlCol="0">
            <a:spAutoFit/>
          </a:bodyPr>
          <a:lstStyle/>
          <a:p>
            <a:r>
              <a:rPr lang="en-US" sz="1050" dirty="0"/>
              <a:t>Source: US Census Bureau</a:t>
            </a:r>
          </a:p>
        </p:txBody>
      </p:sp>
    </p:spTree>
    <p:extLst>
      <p:ext uri="{BB962C8B-B14F-4D97-AF65-F5344CB8AC3E}">
        <p14:creationId xmlns:p14="http://schemas.microsoft.com/office/powerpoint/2010/main" val="889309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98450" y="439738"/>
            <a:ext cx="6621463" cy="69532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solidFill>
                  <a:schemeClr val="bg1"/>
                </a:solidFill>
              </a:rPr>
              <a:t>Mean Incomes</a:t>
            </a:r>
            <a:endParaRPr lang="en-US" dirty="0">
              <a:solidFill>
                <a:schemeClr val="bg1"/>
              </a:solidFill>
            </a:endParaRPr>
          </a:p>
        </p:txBody>
      </p:sp>
      <p:sp>
        <p:nvSpPr>
          <p:cNvPr id="5" name="Text Placeholder 1">
            <a:extLst>
              <a:ext uri="{FF2B5EF4-FFF2-40B4-BE49-F238E27FC236}">
                <a16:creationId xmlns:a16="http://schemas.microsoft.com/office/drawing/2014/main" xmlns="" id="{36E6EDB2-A28D-4D4E-B0CD-D6A5BDFC2371}"/>
              </a:ext>
            </a:extLst>
          </p:cNvPr>
          <p:cNvSpPr>
            <a:spLocks noGrp="1"/>
          </p:cNvSpPr>
          <p:nvPr>
            <p:ph type="body" sz="quarter" idx="13"/>
          </p:nvPr>
        </p:nvSpPr>
        <p:spPr>
          <a:xfrm>
            <a:off x="350044" y="1402421"/>
            <a:ext cx="8793956" cy="803297"/>
          </a:xfrm>
        </p:spPr>
        <p:txBody>
          <a:bodyPr/>
          <a:lstStyle/>
          <a:p>
            <a:pPr marL="0" indent="0">
              <a:buNone/>
            </a:pPr>
            <a:r>
              <a:rPr lang="en-US" sz="1800" b="1" dirty="0">
                <a:solidFill>
                  <a:srgbClr val="003A70"/>
                </a:solidFill>
                <a:latin typeface="+mj-lt"/>
              </a:rPr>
              <a:t>Income inequality underlies affordability </a:t>
            </a:r>
            <a:r>
              <a:rPr lang="en-US" sz="1800" b="1" dirty="0" smtClean="0">
                <a:solidFill>
                  <a:srgbClr val="003A70"/>
                </a:solidFill>
                <a:latin typeface="+mj-lt"/>
              </a:rPr>
              <a:t>problems. </a:t>
            </a:r>
          </a:p>
          <a:p>
            <a:pPr marL="0" indent="0">
              <a:buNone/>
            </a:pPr>
            <a:r>
              <a:rPr lang="en-US" sz="1600" b="0" dirty="0" smtClean="0">
                <a:solidFill>
                  <a:srgbClr val="003A70"/>
                </a:solidFill>
                <a:latin typeface="+mj-lt"/>
              </a:rPr>
              <a:t>Mean </a:t>
            </a:r>
            <a:r>
              <a:rPr lang="en-US" sz="1600" b="0" dirty="0">
                <a:solidFill>
                  <a:srgbClr val="003A70"/>
                </a:solidFill>
                <a:latin typeface="+mj-lt"/>
              </a:rPr>
              <a:t>income of each fifth and top 5 of families, 2007, 2012, and 2017</a:t>
            </a:r>
          </a:p>
        </p:txBody>
      </p:sp>
      <p:sp>
        <p:nvSpPr>
          <p:cNvPr id="6" name="TextBox 5">
            <a:extLst>
              <a:ext uri="{FF2B5EF4-FFF2-40B4-BE49-F238E27FC236}">
                <a16:creationId xmlns:a16="http://schemas.microsoft.com/office/drawing/2014/main" xmlns="" id="{16259E2A-97D6-8740-A544-DC2D40A617E1}"/>
              </a:ext>
            </a:extLst>
          </p:cNvPr>
          <p:cNvSpPr txBox="1"/>
          <p:nvPr/>
        </p:nvSpPr>
        <p:spPr>
          <a:xfrm>
            <a:off x="1079319" y="5982199"/>
            <a:ext cx="2954655" cy="300082"/>
          </a:xfrm>
          <a:prstGeom prst="rect">
            <a:avLst/>
          </a:prstGeom>
          <a:noFill/>
        </p:spPr>
        <p:txBody>
          <a:bodyPr wrap="none" rtlCol="0">
            <a:spAutoFit/>
          </a:bodyPr>
          <a:lstStyle/>
          <a:p>
            <a:r>
              <a:rPr lang="en-US" sz="1050" dirty="0"/>
              <a:t>Source: U.S. Census Bureau 2017,  Table F-3</a:t>
            </a:r>
            <a:r>
              <a:rPr lang="en-US" sz="1350" dirty="0"/>
              <a:t>.</a:t>
            </a:r>
          </a:p>
        </p:txBody>
      </p:sp>
      <p:graphicFrame>
        <p:nvGraphicFramePr>
          <p:cNvPr id="7" name="Chart 6">
            <a:extLst>
              <a:ext uri="{FF2B5EF4-FFF2-40B4-BE49-F238E27FC236}">
                <a16:creationId xmlns:a16="http://schemas.microsoft.com/office/drawing/2014/main" xmlns="" id="{54CFB434-E095-4FB6-A7E7-8BF8BE715621}"/>
              </a:ext>
            </a:extLst>
          </p:cNvPr>
          <p:cNvGraphicFramePr>
            <a:graphicFrameLocks/>
          </p:cNvGraphicFramePr>
          <p:nvPr>
            <p:extLst>
              <p:ext uri="{D42A27DB-BD31-4B8C-83A1-F6EECF244321}">
                <p14:modId xmlns:p14="http://schemas.microsoft.com/office/powerpoint/2010/main" val="1330014664"/>
              </p:ext>
            </p:extLst>
          </p:nvPr>
        </p:nvGraphicFramePr>
        <p:xfrm>
          <a:off x="1079319" y="2473077"/>
          <a:ext cx="7478486" cy="3360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172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4724" y="477214"/>
            <a:ext cx="6621463" cy="695325"/>
          </a:xfrm>
        </p:spPr>
        <p:txBody>
          <a:bodyPr/>
          <a:lstStyle/>
          <a:p>
            <a:r>
              <a:rPr lang="en-US" dirty="0">
                <a:latin typeface="+mn-lt"/>
                <a:cs typeface="+mn-cs"/>
              </a:rPr>
              <a:t>Savings Rate</a:t>
            </a:r>
          </a:p>
        </p:txBody>
      </p:sp>
      <p:sp>
        <p:nvSpPr>
          <p:cNvPr id="4" name="Title 1">
            <a:extLst>
              <a:ext uri="{FF2B5EF4-FFF2-40B4-BE49-F238E27FC236}">
                <a16:creationId xmlns:a16="http://schemas.microsoft.com/office/drawing/2014/main" xmlns="" id="{1A9441E9-881F-F94A-AB37-D5B42A74ADA7}"/>
              </a:ext>
            </a:extLst>
          </p:cNvPr>
          <p:cNvSpPr txBox="1">
            <a:spLocks/>
          </p:cNvSpPr>
          <p:nvPr/>
        </p:nvSpPr>
        <p:spPr>
          <a:xfrm>
            <a:off x="711096" y="1430897"/>
            <a:ext cx="7886700" cy="598102"/>
          </a:xfr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700" dirty="0" smtClean="0">
                <a:solidFill>
                  <a:srgbClr val="003A70"/>
                </a:solidFill>
              </a:rPr>
              <a:t>The personal savings rate has declined over time</a:t>
            </a:r>
            <a:r>
              <a:rPr lang="en-US" sz="2700" dirty="0" smtClean="0"/>
              <a:t>.</a:t>
            </a:r>
            <a:endParaRPr lang="en-US" sz="2700" dirty="0"/>
          </a:p>
        </p:txBody>
      </p:sp>
      <p:graphicFrame>
        <p:nvGraphicFramePr>
          <p:cNvPr id="5" name="Content Placeholder 3">
            <a:extLst>
              <a:ext uri="{FF2B5EF4-FFF2-40B4-BE49-F238E27FC236}">
                <a16:creationId xmlns:a16="http://schemas.microsoft.com/office/drawing/2014/main" xmlns="" id="{04B7DAE9-DC40-B54E-91D1-E943B6415C8F}"/>
              </a:ext>
            </a:extLst>
          </p:cNvPr>
          <p:cNvGraphicFramePr>
            <a:graphicFrameLocks/>
          </p:cNvGraphicFramePr>
          <p:nvPr>
            <p:extLst>
              <p:ext uri="{D42A27DB-BD31-4B8C-83A1-F6EECF244321}">
                <p14:modId xmlns:p14="http://schemas.microsoft.com/office/powerpoint/2010/main" val="3088267690"/>
              </p:ext>
            </p:extLst>
          </p:nvPr>
        </p:nvGraphicFramePr>
        <p:xfrm>
          <a:off x="711096" y="2117174"/>
          <a:ext cx="7886700" cy="36726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4D236A3C-95BB-AE43-B7E0-2D8023E15E98}"/>
              </a:ext>
            </a:extLst>
          </p:cNvPr>
          <p:cNvSpPr txBox="1"/>
          <p:nvPr/>
        </p:nvSpPr>
        <p:spPr>
          <a:xfrm>
            <a:off x="1052364" y="5918465"/>
            <a:ext cx="5266185" cy="253916"/>
          </a:xfrm>
          <a:prstGeom prst="rect">
            <a:avLst/>
          </a:prstGeom>
          <a:noFill/>
        </p:spPr>
        <p:txBody>
          <a:bodyPr wrap="none" rtlCol="0">
            <a:spAutoFit/>
          </a:bodyPr>
          <a:lstStyle/>
          <a:p>
            <a:r>
              <a:rPr lang="en-US" sz="1050" dirty="0"/>
              <a:t>Source: Federal Reserve Economic Data (FRED), Federal Reserve Bank of St. Louis</a:t>
            </a:r>
          </a:p>
        </p:txBody>
      </p:sp>
    </p:spTree>
    <p:extLst>
      <p:ext uri="{BB962C8B-B14F-4D97-AF65-F5344CB8AC3E}">
        <p14:creationId xmlns:p14="http://schemas.microsoft.com/office/powerpoint/2010/main" val="3605048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358</TotalTime>
  <Words>1485</Words>
  <Application>Microsoft Office PowerPoint</Application>
  <PresentationFormat>On-screen Show (4:3)</PresentationFormat>
  <Paragraphs>237</Paragraphs>
  <Slides>38</Slides>
  <Notes>8</Notes>
  <HiddenSlides>0</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PowerPoint Presentation</vt:lpstr>
      <vt:lpstr>PowerPoint Presentation</vt:lpstr>
      <vt:lpstr>The Challenge of  Saving for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Early Commitment Scholarship Program  Kim Miller, Program Manager for SOAR Virginia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Shields-Rutyna</dc:creator>
  <cp:lastModifiedBy>Kathy</cp:lastModifiedBy>
  <cp:revision>31</cp:revision>
  <dcterms:created xsi:type="dcterms:W3CDTF">2019-02-21T20:04:09Z</dcterms:created>
  <dcterms:modified xsi:type="dcterms:W3CDTF">2019-03-01T16:45:32Z</dcterms:modified>
</cp:coreProperties>
</file>