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1" r:id="rId1"/>
  </p:sldMasterIdLst>
  <p:notesMasterIdLst>
    <p:notesMasterId r:id="rId17"/>
  </p:notesMasterIdLst>
  <p:sldIdLst>
    <p:sldId id="256" r:id="rId2"/>
    <p:sldId id="271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76413B1-E9DD-984E-AF01-F30323F14893}">
          <p14:sldIdLst>
            <p14:sldId id="256"/>
            <p14:sldId id="271"/>
            <p14:sldId id="258"/>
            <p14:sldId id="259"/>
            <p14:sldId id="260"/>
            <p14:sldId id="268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590"/>
    <a:srgbClr val="203572"/>
    <a:srgbClr val="202872"/>
    <a:srgbClr val="212372"/>
    <a:srgbClr val="262272"/>
    <a:srgbClr val="132591"/>
    <a:srgbClr val="0E1B65"/>
    <a:srgbClr val="2E1965"/>
    <a:srgbClr val="003367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06" autoAdjust="0"/>
  </p:normalViewPr>
  <p:slideViewPr>
    <p:cSldViewPr snapToGrid="0"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-193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C98E7-3048-F445-A86A-9AF9B9A77D18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BFA6D-681B-1247-88DA-C9C2230FF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6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FA6D-681B-1247-88DA-C9C2230FF3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0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 b="1" cap="none" spc="250" baseline="0">
                <a:solidFill>
                  <a:schemeClr val="tx2"/>
                </a:solidFill>
                <a:latin typeface="Minion Pro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Career Planning and the Role of 529s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19B-2DE0-40A8-9997-20E4FEA805FD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685800" y="762000"/>
            <a:ext cx="7772400" cy="12954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  <a:latin typeface="Minion Pro Med"/>
              </a:defRPr>
            </a:lvl1pPr>
          </a:lstStyle>
          <a:p>
            <a:r>
              <a:rPr kumimoji="0" lang="en-US" dirty="0" smtClean="0"/>
              <a:t>2015 College Savings Foundation Conference</a:t>
            </a:r>
            <a:endParaRPr kumimoji="0" lang="en-US" dirty="0"/>
          </a:p>
        </p:txBody>
      </p:sp>
      <p:pic>
        <p:nvPicPr>
          <p:cNvPr id="20" name="Picture 19" descr="C:\Users\hek4\AppData\Local\Microsoft\Windows\Temporary Internet Files\Content.Outlook\A81M25T7\CSF Logo Master 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838200" cy="65659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19B-2DE0-40A8-9997-20E4FEA805FD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13E7-3880-456E-A47C-849F4E41308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B5B13E7-3880-456E-A47C-849F4E4130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19B-2DE0-40A8-9997-20E4FEA805FD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19B-2DE0-40A8-9997-20E4FEA805FD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B5B13E7-3880-456E-A47C-849F4E4130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19B-2DE0-40A8-9997-20E4FEA805FD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5B13E7-3880-456E-A47C-849F4E4130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25C019B-2DE0-40A8-9997-20E4FEA805FD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13E7-3880-456E-A47C-849F4E4130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19B-2DE0-40A8-9997-20E4FEA805FD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B5B13E7-3880-456E-A47C-849F4E4130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19B-2DE0-40A8-9997-20E4FEA805FD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B5B13E7-3880-456E-A47C-849F4E4130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19B-2DE0-40A8-9997-20E4FEA805FD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5B13E7-3880-456E-A47C-849F4E4130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19B-2DE0-40A8-9997-20E4FEA805FD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B5B13E7-3880-456E-A47C-849F4E4130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25C019B-2DE0-40A8-9997-20E4FEA805FD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25C019B-2DE0-40A8-9997-20E4FEA805FD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5B13E7-3880-456E-A47C-849F4E4130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20" name="Picture 19" descr="C:\Users\hek4\AppData\Local\Microsoft\Windows\Temporary Internet Files\Content.Outlook\A81M25T7\CSF Logo Master .jpg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592" y="6388385"/>
            <a:ext cx="381000" cy="3095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-1"/>
            <a:ext cx="9144000" cy="110564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113128"/>
            <a:ext cx="9144000" cy="145676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305955"/>
            <a:ext cx="1175657" cy="5343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CFS ONLY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3871"/>
            <a:ext cx="1174992" cy="522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149" y="3129633"/>
            <a:ext cx="250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Title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2" name="Picture 11" descr="SK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733"/>
            <a:ext cx="9144000" cy="4299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41" y="1793927"/>
            <a:ext cx="1409700" cy="990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5274257"/>
            <a:ext cx="9144000" cy="919949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769429"/>
            <a:ext cx="9144000" cy="10885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20" descr="CFS ONLY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41" y="6298047"/>
            <a:ext cx="787399" cy="3504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357" y="305546"/>
            <a:ext cx="2194111" cy="5576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340" y="3319944"/>
            <a:ext cx="5257800" cy="1206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4785" y="6031209"/>
            <a:ext cx="695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ABLE Roundtable Discussion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381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are you hearing regarding the usability of ABLE? Is there confusion? Is there difficulty using the accounts?</a:t>
            </a:r>
          </a:p>
          <a:p>
            <a:pPr algn="ctr"/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57200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518557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94844"/>
            <a:ext cx="9144000" cy="165440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6199"/>
            <a:ext cx="9144000" cy="919949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CFS ONLY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248400"/>
            <a:ext cx="1066800" cy="474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1" y="1970690"/>
            <a:ext cx="821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Regarding Medicaid claw-back, have you introduced legislation or are you expecting legislation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– Yes or No?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are you hearing regarding the usability of ABLE? Is there confusion? Is there difficulty using the accounts?</a:t>
            </a:r>
          </a:p>
          <a:p>
            <a:pPr algn="ctr"/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57200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518557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94844"/>
            <a:ext cx="9144000" cy="165440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6199"/>
            <a:ext cx="9144000" cy="919949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CFS ONLY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248400"/>
            <a:ext cx="1066800" cy="474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262" y="2112579"/>
            <a:ext cx="7937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are the Tax Reform issues you are dealing with in your plans?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are you hearing regarding the usability of ABLE? Is there confusion? Is there difficulty using the accounts?</a:t>
            </a:r>
          </a:p>
          <a:p>
            <a:pPr algn="ctr"/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57200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518557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94844"/>
            <a:ext cx="9144000" cy="165440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6199"/>
            <a:ext cx="9144000" cy="919949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CFS ONLY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248400"/>
            <a:ext cx="1066800" cy="474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193" y="2088931"/>
            <a:ext cx="8211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feedback are you receiving regarding legislation and the expansion of the age of onset?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are you hearing regarding the usability of ABLE? Is there confusion? Is there difficulty using the accounts?</a:t>
            </a:r>
          </a:p>
          <a:p>
            <a:pPr algn="ctr"/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57200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518557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94844"/>
            <a:ext cx="9144000" cy="165440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6199"/>
            <a:ext cx="9144000" cy="919949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CFS ONLY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248400"/>
            <a:ext cx="1066800" cy="474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518557"/>
            <a:ext cx="836886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regards to the ABLE to Work Act, how do you plan to track contributions from account owners who are able to work and have higher contribution limits?</a:t>
            </a:r>
          </a:p>
          <a:p>
            <a:endParaRPr lang="en-US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Allowing account owners who are employed to be eligible to contribute above the $15,000 contribution limit up to a dollar amount based on income/poverty limit (contributing an additional amount of $12,060 depending on the gross income of the account owner).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are you hearing regarding the usability of ABLE? Is there confusion? Is there difficulty using the accounts?</a:t>
            </a:r>
          </a:p>
          <a:p>
            <a:pPr algn="ctr"/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57200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518557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94844"/>
            <a:ext cx="9144000" cy="165440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6199"/>
            <a:ext cx="9144000" cy="919949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CFS ONLY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248400"/>
            <a:ext cx="1066800" cy="474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2002221"/>
            <a:ext cx="8242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Will you reach out to account owners to warn them of the limit and to confirm the additional contributions are from the account owner only?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are you hearing regarding the usability of ABLE? Is there confusion? Is there difficulty using the accounts?</a:t>
            </a:r>
          </a:p>
          <a:p>
            <a:pPr algn="ctr"/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57200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518557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94844"/>
            <a:ext cx="9144000" cy="165440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6199"/>
            <a:ext cx="9144000" cy="919949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CFS ONLY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248400"/>
            <a:ext cx="1066800" cy="474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2002221"/>
            <a:ext cx="8242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Additional Comments and Discussion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394844"/>
            <a:ext cx="9144000" cy="165440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98846"/>
            <a:ext cx="9144000" cy="919949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57200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• Moderator: Rachel Biar, Enable, NE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74320" lvl="1" indent="0" algn="ctr">
              <a:buNone/>
            </a:pPr>
            <a:endParaRPr lang="en-US" sz="2800" dirty="0" smtClean="0">
              <a:latin typeface="Helvetica"/>
              <a:cs typeface="Helvetica"/>
            </a:endParaRPr>
          </a:p>
          <a:p>
            <a:pPr marL="274320" lvl="1" indent="0" algn="ctr">
              <a:buNone/>
            </a:pPr>
            <a:r>
              <a:rPr lang="en-US" sz="3200" dirty="0" smtClean="0">
                <a:latin typeface="Helvetica"/>
                <a:cs typeface="Helvetica"/>
              </a:rPr>
              <a:t>An Interactive, Roundtable Discussion on ABLE Plans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8" name="Picture 7" descr="CFS ONLY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248400"/>
            <a:ext cx="1066800" cy="47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3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are you hearing regarding the usability of ABLE? Is there confusion? Is there difficulty using the accounts?</a:t>
            </a:r>
          </a:p>
          <a:p>
            <a:pPr algn="ctr"/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57200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518557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94844"/>
            <a:ext cx="9144000" cy="165440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6199"/>
            <a:ext cx="9144000" cy="919949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CFS ONLY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248400"/>
            <a:ext cx="1066800" cy="474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303" y="1518557"/>
            <a:ext cx="87036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are you hearing regarding the usability of ABLE? </a:t>
            </a:r>
          </a:p>
          <a:p>
            <a:endParaRPr lang="en-US" sz="3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Is there confusion? </a:t>
            </a:r>
          </a:p>
          <a:p>
            <a:endParaRPr lang="en-US" sz="3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Is there difficulty using the accounts?</a:t>
            </a:r>
          </a:p>
          <a:p>
            <a:endParaRPr lang="en-US" sz="3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Is the Enrollment process difficult?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are you hearing regarding the usability of ABLE? Is there confusion? Is there difficulty using the accounts?</a:t>
            </a:r>
          </a:p>
          <a:p>
            <a:pPr algn="ctr"/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57200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518557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94844"/>
            <a:ext cx="9144000" cy="165440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6199"/>
            <a:ext cx="9144000" cy="919949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CFS ONLY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248400"/>
            <a:ext cx="1066800" cy="474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2522483"/>
            <a:ext cx="8337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challenges are your plans facing in working to grow the business?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are you hearing regarding the usability of ABLE? Is there confusion? Is there difficulty using the accounts?</a:t>
            </a:r>
          </a:p>
          <a:p>
            <a:pPr algn="ctr"/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57200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518557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94844"/>
            <a:ext cx="9144000" cy="165440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6199"/>
            <a:ext cx="9144000" cy="919949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CFS ONLY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248400"/>
            <a:ext cx="1066800" cy="474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835" y="2262352"/>
            <a:ext cx="855279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With limited resources, how are you converting your outreach and marketing dollars into opened ABLE accounts?</a:t>
            </a:r>
          </a:p>
          <a:p>
            <a:endParaRPr lang="en-US" sz="2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are you hearing regarding the usability of ABLE? Is there confusion? Is there difficulty using the accounts?</a:t>
            </a:r>
          </a:p>
          <a:p>
            <a:pPr algn="ctr"/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57200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518557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94844"/>
            <a:ext cx="9144000" cy="165440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6199"/>
            <a:ext cx="9144000" cy="919949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CFS ONLY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248400"/>
            <a:ext cx="1066800" cy="474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069" y="1518557"/>
            <a:ext cx="86878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Collaborating with local Health and Human Services by providing brochures is helpful in spreading the message of ABLE. Can they help take it a step further to open accounts?</a:t>
            </a:r>
          </a:p>
          <a:p>
            <a:endParaRPr lang="en-US" sz="3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Do you feel your outreach efforts are effective 	– Yes or No?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are you hearing regarding the usability of ABLE? Is there confusion? Is there difficulty using the accounts?</a:t>
            </a:r>
          </a:p>
          <a:p>
            <a:pPr algn="ctr"/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57200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518557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94844"/>
            <a:ext cx="9144000" cy="165440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6199"/>
            <a:ext cx="9144000" cy="919949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CFS ONLY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248400"/>
            <a:ext cx="1066800" cy="474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3779" y="1518557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Are your investment options meeting the needs of your account owners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– Yes or No?</a:t>
            </a:r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Do you plan to make changes to your investment offerings?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are you hearing regarding the usability of ABLE? Is there confusion? Is there difficulty using the accounts?</a:t>
            </a:r>
          </a:p>
          <a:p>
            <a:pPr algn="ctr"/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57200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518557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94844"/>
            <a:ext cx="9144000" cy="165440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6199"/>
            <a:ext cx="9144000" cy="919949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CFS ONLY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248400"/>
            <a:ext cx="1066800" cy="474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483" y="1518557"/>
            <a:ext cx="86484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are you hearing from account owners and their families vs. what you are hearing from disability organizations? </a:t>
            </a:r>
          </a:p>
          <a:p>
            <a:endParaRPr lang="en-US" sz="3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Are the messages and feedback different?</a:t>
            </a:r>
          </a:p>
          <a:p>
            <a:endParaRPr lang="en-US" sz="3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Many disability groups are divided on some issues; are you discussing this with them?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are you hearing regarding the usability of ABLE? Is there confusion? Is there difficulty using the accounts?</a:t>
            </a:r>
          </a:p>
          <a:p>
            <a:pPr algn="ctr"/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57200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518557"/>
            <a:ext cx="8503920" cy="44226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94844"/>
            <a:ext cx="9144000" cy="165440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6199"/>
            <a:ext cx="9144000" cy="919949"/>
          </a:xfrm>
          <a:prstGeom prst="rect">
            <a:avLst/>
          </a:prstGeom>
          <a:solidFill>
            <a:srgbClr val="305590"/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CFS ONLY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248400"/>
            <a:ext cx="1066800" cy="474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7428" y="2191407"/>
            <a:ext cx="8226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are you handling rollovers from 529 College Savings to ABLE? </a:t>
            </a:r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Are you monitoring those rollovers?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5824</TotalTime>
  <Words>638</Words>
  <Application>Microsoft Office PowerPoint</Application>
  <PresentationFormat>On-screen Show (4:3)</PresentationFormat>
  <Paragraphs>80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Farm Insurance Companies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CSF Conference</dc:title>
  <dc:creator>Authorized User</dc:creator>
  <cp:lastModifiedBy>Kathy</cp:lastModifiedBy>
  <cp:revision>73</cp:revision>
  <dcterms:created xsi:type="dcterms:W3CDTF">2014-01-02T22:03:14Z</dcterms:created>
  <dcterms:modified xsi:type="dcterms:W3CDTF">2018-02-20T21:48:24Z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